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2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52" d="100"/>
          <a:sy n="52" d="100"/>
        </p:scale>
        <p:origin x="23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10AD-49E9-4461-870C-113F6528EAF1}" type="datetimeFigureOut">
              <a:rPr kumimoji="1" lang="ja-JP" altLang="en-US" smtClean="0"/>
              <a:t>2018/8/27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B2EA-93A3-47F5-B038-70D2D10855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9989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10AD-49E9-4461-870C-113F6528EAF1}" type="datetimeFigureOut">
              <a:rPr kumimoji="1" lang="ja-JP" altLang="en-US" smtClean="0"/>
              <a:t>2018/8/27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B2EA-93A3-47F5-B038-70D2D10855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3009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10AD-49E9-4461-870C-113F6528EAF1}" type="datetimeFigureOut">
              <a:rPr kumimoji="1" lang="ja-JP" altLang="en-US" smtClean="0"/>
              <a:t>2018/8/27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B2EA-93A3-47F5-B038-70D2D10855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1058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10AD-49E9-4461-870C-113F6528EAF1}" type="datetimeFigureOut">
              <a:rPr kumimoji="1" lang="ja-JP" altLang="en-US" smtClean="0"/>
              <a:t>2018/8/27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B2EA-93A3-47F5-B038-70D2D10855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6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10AD-49E9-4461-870C-113F6528EAF1}" type="datetimeFigureOut">
              <a:rPr kumimoji="1" lang="ja-JP" altLang="en-US" smtClean="0"/>
              <a:t>2018/8/27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B2EA-93A3-47F5-B038-70D2D10855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353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10AD-49E9-4461-870C-113F6528EAF1}" type="datetimeFigureOut">
              <a:rPr kumimoji="1" lang="ja-JP" altLang="en-US" smtClean="0"/>
              <a:t>2018/8/27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B2EA-93A3-47F5-B038-70D2D10855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8608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10AD-49E9-4461-870C-113F6528EAF1}" type="datetimeFigureOut">
              <a:rPr kumimoji="1" lang="ja-JP" altLang="en-US" smtClean="0"/>
              <a:t>2018/8/27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B2EA-93A3-47F5-B038-70D2D10855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3549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10AD-49E9-4461-870C-113F6528EAF1}" type="datetimeFigureOut">
              <a:rPr kumimoji="1" lang="ja-JP" altLang="en-US" smtClean="0"/>
              <a:t>2018/8/27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B2EA-93A3-47F5-B038-70D2D10855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3028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10AD-49E9-4461-870C-113F6528EAF1}" type="datetimeFigureOut">
              <a:rPr kumimoji="1" lang="ja-JP" altLang="en-US" smtClean="0"/>
              <a:t>2018/8/27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B2EA-93A3-47F5-B038-70D2D10855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1196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10AD-49E9-4461-870C-113F6528EAF1}" type="datetimeFigureOut">
              <a:rPr kumimoji="1" lang="ja-JP" altLang="en-US" smtClean="0"/>
              <a:t>2018/8/27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B2EA-93A3-47F5-B038-70D2D10855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6307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10AD-49E9-4461-870C-113F6528EAF1}" type="datetimeFigureOut">
              <a:rPr kumimoji="1" lang="ja-JP" altLang="en-US" smtClean="0"/>
              <a:t>2018/8/27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B2EA-93A3-47F5-B038-70D2D10855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4163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010AD-49E9-4461-870C-113F6528EAF1}" type="datetimeFigureOut">
              <a:rPr kumimoji="1" lang="ja-JP" altLang="en-US" smtClean="0"/>
              <a:t>2018/8/27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5B2EA-93A3-47F5-B038-70D2D10855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49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8" t="8610" r="36875" b="6111"/>
          <a:stretch/>
        </p:blipFill>
        <p:spPr>
          <a:xfrm rot="5400000">
            <a:off x="1332436" y="-920946"/>
            <a:ext cx="4210050" cy="6874922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1" y="5494027"/>
            <a:ext cx="6857999" cy="59687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 smtClean="0">
                <a:solidFill>
                  <a:schemeClr val="bg1"/>
                </a:solidFill>
              </a:rPr>
              <a:t>シナリオハンティング　平成</a:t>
            </a:r>
            <a:r>
              <a:rPr lang="en-US" altLang="ja-JP" sz="2800" b="1" dirty="0" smtClean="0">
                <a:solidFill>
                  <a:schemeClr val="bg1"/>
                </a:solidFill>
              </a:rPr>
              <a:t>29</a:t>
            </a:r>
            <a:r>
              <a:rPr lang="ja-JP" altLang="en-US" sz="2800" b="1" dirty="0" smtClean="0">
                <a:solidFill>
                  <a:schemeClr val="bg1"/>
                </a:solidFill>
              </a:rPr>
              <a:t>年</a:t>
            </a:r>
            <a:r>
              <a:rPr lang="en-US" altLang="ja-JP" sz="2800" b="1" dirty="0" smtClean="0">
                <a:solidFill>
                  <a:schemeClr val="bg1"/>
                </a:solidFill>
              </a:rPr>
              <a:t>3</a:t>
            </a:r>
            <a:r>
              <a:rPr lang="ja-JP" altLang="en-US" sz="2800" b="1" dirty="0" smtClean="0">
                <a:solidFill>
                  <a:schemeClr val="bg1"/>
                </a:solidFill>
              </a:rPr>
              <a:t>月</a:t>
            </a:r>
            <a:endParaRPr lang="ja-JP" altLang="en-US" sz="2800" b="1" dirty="0">
              <a:solidFill>
                <a:schemeClr val="bg1"/>
              </a:solidFill>
            </a:endParaRPr>
          </a:p>
        </p:txBody>
      </p:sp>
      <p:pic>
        <p:nvPicPr>
          <p:cNvPr id="6" name="コンテンツ プレースホルダ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3" t="13920" b="1108"/>
          <a:stretch/>
        </p:blipFill>
        <p:spPr>
          <a:xfrm>
            <a:off x="0" y="7835873"/>
            <a:ext cx="2321565" cy="205896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2" t="28756" r="6823" b="13081"/>
          <a:stretch/>
        </p:blipFill>
        <p:spPr>
          <a:xfrm>
            <a:off x="4573665" y="6090899"/>
            <a:ext cx="2291740" cy="173308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8" t="39702" r="33582" b="19580"/>
          <a:stretch/>
        </p:blipFill>
        <p:spPr>
          <a:xfrm>
            <a:off x="2321565" y="7835873"/>
            <a:ext cx="2552890" cy="207012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9" b="10505"/>
          <a:stretch/>
        </p:blipFill>
        <p:spPr>
          <a:xfrm>
            <a:off x="1" y="6083001"/>
            <a:ext cx="2350488" cy="1741708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6" b="27282"/>
          <a:stretch/>
        </p:blipFill>
        <p:spPr>
          <a:xfrm>
            <a:off x="2343085" y="6083001"/>
            <a:ext cx="2230579" cy="174425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6" t="17031" r="6258" b="16645"/>
          <a:stretch/>
        </p:blipFill>
        <p:spPr>
          <a:xfrm>
            <a:off x="4874456" y="7858083"/>
            <a:ext cx="1983544" cy="203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9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" y="0"/>
            <a:ext cx="6857999" cy="59687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ja-JP" altLang="en-US" sz="3323" b="1" dirty="0">
                <a:solidFill>
                  <a:schemeClr val="bg1"/>
                </a:solidFill>
              </a:rPr>
              <a:t>シナリオハンティング　平成</a:t>
            </a:r>
            <a:r>
              <a:rPr lang="en-US" altLang="ja-JP" sz="3323" b="1" dirty="0">
                <a:solidFill>
                  <a:schemeClr val="bg1"/>
                </a:solidFill>
              </a:rPr>
              <a:t>29</a:t>
            </a:r>
            <a:r>
              <a:rPr lang="ja-JP" altLang="en-US" sz="3323" b="1" dirty="0">
                <a:solidFill>
                  <a:schemeClr val="bg1"/>
                </a:solidFill>
              </a:rPr>
              <a:t>年</a:t>
            </a:r>
            <a:r>
              <a:rPr lang="en-US" altLang="ja-JP" sz="3323" b="1" dirty="0">
                <a:solidFill>
                  <a:schemeClr val="bg1"/>
                </a:solidFill>
              </a:rPr>
              <a:t>3</a:t>
            </a:r>
            <a:r>
              <a:rPr lang="ja-JP" altLang="en-US" sz="3323" b="1" dirty="0">
                <a:solidFill>
                  <a:schemeClr val="bg1"/>
                </a:solidFill>
              </a:rPr>
              <a:t>月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4" t="11216" r="4907" b="2803"/>
          <a:stretch/>
        </p:blipFill>
        <p:spPr>
          <a:xfrm>
            <a:off x="2620109" y="2458008"/>
            <a:ext cx="2637692" cy="188846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7" t="88" r="22079"/>
          <a:stretch/>
        </p:blipFill>
        <p:spPr>
          <a:xfrm>
            <a:off x="5257800" y="2466579"/>
            <a:ext cx="1600200" cy="187989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5" t="9258" b="2500"/>
          <a:stretch/>
        </p:blipFill>
        <p:spPr>
          <a:xfrm>
            <a:off x="4658619" y="591093"/>
            <a:ext cx="2195400" cy="190592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9" r="4205"/>
          <a:stretch/>
        </p:blipFill>
        <p:spPr>
          <a:xfrm>
            <a:off x="0" y="2466579"/>
            <a:ext cx="2659006" cy="187989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9" t="13605"/>
          <a:stretch/>
        </p:blipFill>
        <p:spPr>
          <a:xfrm>
            <a:off x="2272811" y="596872"/>
            <a:ext cx="2385808" cy="1904037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0" t="6596" b="7423"/>
          <a:stretch/>
        </p:blipFill>
        <p:spPr>
          <a:xfrm>
            <a:off x="0" y="596872"/>
            <a:ext cx="2280015" cy="1904037"/>
          </a:xfrm>
          <a:prstGeom prst="rect">
            <a:avLst/>
          </a:prstGeom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-6416" y="9263875"/>
            <a:ext cx="6857999" cy="661349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 smtClean="0">
                <a:solidFill>
                  <a:schemeClr val="bg1"/>
                </a:solidFill>
              </a:rPr>
              <a:t>地元との交流でストーリーが構想されていく･･･</a:t>
            </a:r>
            <a:endParaRPr lang="ja-JP" altLang="en-US" sz="3200" b="1" dirty="0">
              <a:solidFill>
                <a:schemeClr val="bg1"/>
              </a:solidFill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7" r="9771" b="2684"/>
          <a:stretch/>
        </p:blipFill>
        <p:spPr>
          <a:xfrm>
            <a:off x="-6416" y="5120620"/>
            <a:ext cx="1729788" cy="1574828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9" t="5191" r="8403" b="5137"/>
          <a:stretch/>
        </p:blipFill>
        <p:spPr>
          <a:xfrm>
            <a:off x="5122366" y="5106321"/>
            <a:ext cx="1742050" cy="144169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" t="13199" r="13922"/>
          <a:stretch/>
        </p:blipFill>
        <p:spPr>
          <a:xfrm>
            <a:off x="-6416" y="6555811"/>
            <a:ext cx="1969477" cy="1567727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7" t="15009" r="15399" b="5252"/>
          <a:stretch/>
        </p:blipFill>
        <p:spPr>
          <a:xfrm>
            <a:off x="3453161" y="5120693"/>
            <a:ext cx="1753077" cy="1435117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" t="14144" r="16763" b="6117"/>
          <a:stretch/>
        </p:blipFill>
        <p:spPr>
          <a:xfrm>
            <a:off x="0" y="7803279"/>
            <a:ext cx="2013438" cy="1468315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75" b="12699"/>
          <a:stretch/>
        </p:blipFill>
        <p:spPr>
          <a:xfrm>
            <a:off x="1723372" y="5120688"/>
            <a:ext cx="1960605" cy="1442944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8" b="15513"/>
          <a:stretch/>
        </p:blipFill>
        <p:spPr>
          <a:xfrm>
            <a:off x="4510455" y="6547945"/>
            <a:ext cx="2353961" cy="1283678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7"/>
          <a:stretch/>
        </p:blipFill>
        <p:spPr>
          <a:xfrm>
            <a:off x="4397884" y="7724148"/>
            <a:ext cx="2466532" cy="1539727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8" b="6214"/>
          <a:stretch/>
        </p:blipFill>
        <p:spPr>
          <a:xfrm>
            <a:off x="1963061" y="6538454"/>
            <a:ext cx="2547394" cy="273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8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1" y="0"/>
            <a:ext cx="6857999" cy="596872"/>
          </a:xfrm>
          <a:prstGeom prst="rect">
            <a:avLst/>
          </a:prstGeom>
          <a:solidFill>
            <a:schemeClr val="accent1"/>
          </a:solidFill>
        </p:spPr>
        <p:txBody>
          <a:bodyPr vert="horz" lIns="63305" tIns="31652" rIns="63305" bIns="31652" rtlCol="0" anchor="ctr">
            <a:normAutofit fontScale="85000" lnSpcReduction="10000"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323" b="1" dirty="0">
                <a:solidFill>
                  <a:schemeClr val="bg1"/>
                </a:solidFill>
              </a:rPr>
              <a:t>地元の人や企業からたくさんのサポート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872"/>
            <a:ext cx="2588844" cy="172158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583" y="1416312"/>
            <a:ext cx="1651417" cy="250214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872" y="606363"/>
            <a:ext cx="2586711" cy="170722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9211"/>
            <a:ext cx="2588843" cy="170863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872" y="3048316"/>
            <a:ext cx="2555683" cy="1699530"/>
          </a:xfrm>
          <a:prstGeom prst="rect">
            <a:avLst/>
          </a:prstGeom>
        </p:spPr>
      </p:pic>
      <p:sp>
        <p:nvSpPr>
          <p:cNvPr id="10" name="タイトル 1"/>
          <p:cNvSpPr txBox="1">
            <a:spLocks/>
          </p:cNvSpPr>
          <p:nvPr/>
        </p:nvSpPr>
        <p:spPr>
          <a:xfrm>
            <a:off x="0" y="2318453"/>
            <a:ext cx="2588843" cy="258949"/>
          </a:xfrm>
          <a:prstGeom prst="rect">
            <a:avLst/>
          </a:prstGeom>
          <a:solidFill>
            <a:schemeClr val="accent1"/>
          </a:solidFill>
        </p:spPr>
        <p:txBody>
          <a:bodyPr vert="horz" lIns="63305" tIns="31652" rIns="63305" bIns="31652" rtlCol="0" anchor="ctr">
            <a:norm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385" b="1" dirty="0">
                <a:solidFill>
                  <a:schemeClr val="bg1"/>
                </a:solidFill>
              </a:rPr>
              <a:t>（株）矢尾重量様</a:t>
            </a: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2603292" y="2310930"/>
            <a:ext cx="2588843" cy="258949"/>
          </a:xfrm>
          <a:prstGeom prst="rect">
            <a:avLst/>
          </a:prstGeom>
          <a:solidFill>
            <a:schemeClr val="accent1"/>
          </a:solidFill>
        </p:spPr>
        <p:txBody>
          <a:bodyPr vert="horz" lIns="63305" tIns="31652" rIns="63305" bIns="31652" rtlCol="0" anchor="ctr">
            <a:normAutofit fontScale="85000" lnSpcReduction="10000"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385" b="1" dirty="0">
                <a:solidFill>
                  <a:schemeClr val="bg1"/>
                </a:solidFill>
              </a:rPr>
              <a:t>（株）大和農園ホールディングス様</a:t>
            </a: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-9356" y="2792029"/>
            <a:ext cx="2588843" cy="258949"/>
          </a:xfrm>
          <a:prstGeom prst="rect">
            <a:avLst/>
          </a:prstGeom>
          <a:solidFill>
            <a:schemeClr val="accent1"/>
          </a:solidFill>
        </p:spPr>
        <p:txBody>
          <a:bodyPr vert="horz" lIns="63305" tIns="31652" rIns="63305" bIns="31652" rtlCol="0" anchor="ctr">
            <a:norm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385" b="1" dirty="0">
                <a:solidFill>
                  <a:schemeClr val="bg1"/>
                </a:solidFill>
              </a:rPr>
              <a:t>（株）メモワージュ様</a:t>
            </a: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5206583" y="3910189"/>
            <a:ext cx="1651417" cy="258949"/>
          </a:xfrm>
          <a:prstGeom prst="rect">
            <a:avLst/>
          </a:prstGeom>
          <a:solidFill>
            <a:schemeClr val="accent1"/>
          </a:solidFill>
        </p:spPr>
        <p:txBody>
          <a:bodyPr vert="horz" lIns="63305" tIns="31652" rIns="63305" bIns="31652" rtlCol="0" anchor="ctr">
            <a:norm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385" b="1" dirty="0">
                <a:solidFill>
                  <a:schemeClr val="bg1"/>
                </a:solidFill>
              </a:rPr>
              <a:t>高井病院</a:t>
            </a:r>
            <a:r>
              <a:rPr lang="en-US" altLang="ja-JP" sz="1385" b="1" dirty="0">
                <a:solidFill>
                  <a:schemeClr val="bg1"/>
                </a:solidFill>
              </a:rPr>
              <a:t> </a:t>
            </a:r>
            <a:r>
              <a:rPr lang="ja-JP" altLang="en-US" sz="1385" b="1" dirty="0">
                <a:solidFill>
                  <a:schemeClr val="bg1"/>
                </a:solidFill>
              </a:rPr>
              <a:t>様</a:t>
            </a:r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2586712" y="2792029"/>
            <a:ext cx="2588843" cy="258949"/>
          </a:xfrm>
          <a:prstGeom prst="rect">
            <a:avLst/>
          </a:prstGeom>
          <a:solidFill>
            <a:schemeClr val="accent1"/>
          </a:solidFill>
        </p:spPr>
        <p:txBody>
          <a:bodyPr vert="horz" lIns="63305" tIns="31652" rIns="63305" bIns="31652" rtlCol="0" anchor="ctr">
            <a:norm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1385" b="1" dirty="0">
                <a:solidFill>
                  <a:schemeClr val="bg1"/>
                </a:solidFill>
              </a:rPr>
              <a:t>梅乃宿酒造</a:t>
            </a:r>
            <a:r>
              <a:rPr lang="en-US" altLang="ja-JP" sz="1385" b="1" dirty="0">
                <a:solidFill>
                  <a:schemeClr val="bg1"/>
                </a:solidFill>
              </a:rPr>
              <a:t>(</a:t>
            </a:r>
            <a:r>
              <a:rPr lang="ja-JP" altLang="en-US" sz="1385" b="1" dirty="0">
                <a:solidFill>
                  <a:schemeClr val="bg1"/>
                </a:solidFill>
              </a:rPr>
              <a:t>株</a:t>
            </a:r>
            <a:r>
              <a:rPr lang="en-US" altLang="ja-JP" sz="1385" b="1" dirty="0">
                <a:solidFill>
                  <a:schemeClr val="bg1"/>
                </a:solidFill>
              </a:rPr>
              <a:t>) </a:t>
            </a:r>
            <a:r>
              <a:rPr lang="ja-JP" altLang="en-US" sz="1385" b="1" dirty="0">
                <a:solidFill>
                  <a:schemeClr val="bg1"/>
                </a:solidFill>
              </a:rPr>
              <a:t>様</a:t>
            </a:r>
          </a:p>
        </p:txBody>
      </p:sp>
      <p:pic>
        <p:nvPicPr>
          <p:cNvPr id="16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7722"/>
            <a:ext cx="1746621" cy="1164414"/>
          </a:xfr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766" y="5737722"/>
            <a:ext cx="1746620" cy="1164414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145" y="5737722"/>
            <a:ext cx="1746621" cy="1164543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6"/>
          <a:stretch/>
        </p:blipFill>
        <p:spPr>
          <a:xfrm>
            <a:off x="1655430" y="5737722"/>
            <a:ext cx="1699715" cy="1164414"/>
          </a:xfrm>
          <a:prstGeom prst="rect">
            <a:avLst/>
          </a:prstGeom>
        </p:spPr>
      </p:pic>
      <p:sp>
        <p:nvSpPr>
          <p:cNvPr id="21" name="タイトル 1"/>
          <p:cNvSpPr txBox="1">
            <a:spLocks/>
          </p:cNvSpPr>
          <p:nvPr/>
        </p:nvSpPr>
        <p:spPr>
          <a:xfrm>
            <a:off x="0" y="6902133"/>
            <a:ext cx="3355145" cy="116441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63305" tIns="31652" rIns="63305" bIns="31652" rtlCol="0" anchor="ctr">
            <a:norm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662" b="1" dirty="0">
                <a:solidFill>
                  <a:schemeClr val="bg1"/>
                </a:solidFill>
              </a:rPr>
              <a:t>(</a:t>
            </a:r>
            <a:r>
              <a:rPr lang="ja-JP" altLang="en-US" sz="1662" b="1" dirty="0">
                <a:solidFill>
                  <a:schemeClr val="bg1"/>
                </a:solidFill>
              </a:rPr>
              <a:t>株</a:t>
            </a:r>
            <a:r>
              <a:rPr lang="en-US" altLang="ja-JP" sz="1662" b="1" dirty="0">
                <a:solidFill>
                  <a:schemeClr val="bg1"/>
                </a:solidFill>
              </a:rPr>
              <a:t>)</a:t>
            </a:r>
            <a:r>
              <a:rPr lang="ja-JP" altLang="en-US" sz="1662" b="1" dirty="0">
                <a:solidFill>
                  <a:schemeClr val="bg1"/>
                </a:solidFill>
              </a:rPr>
              <a:t>米杉建設様 </a:t>
            </a:r>
            <a:endParaRPr lang="en-US" altLang="ja-JP" sz="1662" b="1" dirty="0">
              <a:solidFill>
                <a:schemeClr val="bg1"/>
              </a:solidFill>
            </a:endParaRPr>
          </a:p>
          <a:p>
            <a:r>
              <a:rPr lang="ja-JP" altLang="en-US" sz="1662" b="1" dirty="0">
                <a:solidFill>
                  <a:schemeClr val="bg1"/>
                </a:solidFill>
              </a:rPr>
              <a:t>会社建物・敷地をロケ地として</a:t>
            </a:r>
            <a:endParaRPr lang="en-US" altLang="ja-JP" sz="1662" b="1" dirty="0">
              <a:solidFill>
                <a:schemeClr val="bg1"/>
              </a:solidFill>
            </a:endParaRPr>
          </a:p>
          <a:p>
            <a:r>
              <a:rPr lang="ja-JP" altLang="en-US" sz="1662" b="1" dirty="0">
                <a:solidFill>
                  <a:schemeClr val="bg1"/>
                </a:solidFill>
              </a:rPr>
              <a:t>長期間ご提供</a:t>
            </a:r>
            <a:endParaRPr lang="en-US" altLang="ja-JP" sz="1662" b="1" dirty="0">
              <a:solidFill>
                <a:schemeClr val="bg1"/>
              </a:solidFill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87933"/>
            <a:ext cx="2575844" cy="1718067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844" y="8188514"/>
            <a:ext cx="2574973" cy="1717486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766" y="6902135"/>
            <a:ext cx="1746620" cy="1164594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80" y="6902134"/>
            <a:ext cx="1746892" cy="1164594"/>
          </a:xfrm>
          <a:prstGeom prst="rect">
            <a:avLst/>
          </a:prstGeom>
        </p:spPr>
      </p:pic>
      <p:sp>
        <p:nvSpPr>
          <p:cNvPr id="26" name="タイトル 1"/>
          <p:cNvSpPr txBox="1">
            <a:spLocks/>
          </p:cNvSpPr>
          <p:nvPr/>
        </p:nvSpPr>
        <p:spPr>
          <a:xfrm>
            <a:off x="5150816" y="8187934"/>
            <a:ext cx="1707184" cy="17007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63305" tIns="31652" rIns="63305" bIns="31652" rtlCol="0" anchor="ctr">
            <a:norm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62" b="1" dirty="0">
                <a:solidFill>
                  <a:schemeClr val="bg1"/>
                </a:solidFill>
              </a:rPr>
              <a:t>長滝町</a:t>
            </a:r>
            <a:endParaRPr lang="en-US" altLang="ja-JP" sz="1662" b="1" dirty="0">
              <a:solidFill>
                <a:schemeClr val="bg1"/>
              </a:solidFill>
            </a:endParaRPr>
          </a:p>
          <a:p>
            <a:r>
              <a:rPr lang="ja-JP" altLang="en-US" sz="1662" b="1" dirty="0">
                <a:solidFill>
                  <a:schemeClr val="bg1"/>
                </a:solidFill>
              </a:rPr>
              <a:t>　民家ロケ地</a:t>
            </a:r>
            <a:endParaRPr lang="en-US" altLang="ja-JP" sz="1662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31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1" y="0"/>
            <a:ext cx="6857999" cy="596872"/>
          </a:xfrm>
          <a:prstGeom prst="rect">
            <a:avLst/>
          </a:prstGeom>
          <a:solidFill>
            <a:schemeClr val="accent1"/>
          </a:solidFill>
        </p:spPr>
        <p:txBody>
          <a:bodyPr vert="horz" lIns="63305" tIns="31652" rIns="63305" bIns="31652" rtlCol="0" anchor="ctr">
            <a:normAutofit fontScale="85000" lnSpcReduction="10000"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323" b="1" dirty="0">
                <a:solidFill>
                  <a:schemeClr val="bg1"/>
                </a:solidFill>
              </a:rPr>
              <a:t>地元の人や企業からたくさんのサポート</a:t>
            </a:r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0" y="3222869"/>
            <a:ext cx="4413236" cy="15249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63305" tIns="31652" rIns="63305" bIns="31652" rtlCol="0" anchor="ctr">
            <a:norm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62" b="1" dirty="0" smtClean="0">
                <a:solidFill>
                  <a:schemeClr val="bg1"/>
                </a:solidFill>
              </a:rPr>
              <a:t>住民</a:t>
            </a:r>
            <a:r>
              <a:rPr lang="ja-JP" altLang="en-US" sz="1662" b="1" dirty="0">
                <a:solidFill>
                  <a:schemeClr val="bg1"/>
                </a:solidFill>
              </a:rPr>
              <a:t>の方による炊き出しや弁当づくりの</a:t>
            </a:r>
            <a:endParaRPr lang="en-US" altLang="ja-JP" sz="1662" b="1" dirty="0">
              <a:solidFill>
                <a:schemeClr val="bg1"/>
              </a:solidFill>
            </a:endParaRPr>
          </a:p>
          <a:p>
            <a:r>
              <a:rPr lang="ja-JP" altLang="en-US" sz="1662" b="1" dirty="0">
                <a:solidFill>
                  <a:schemeClr val="bg1"/>
                </a:solidFill>
              </a:rPr>
              <a:t>サポートも</a:t>
            </a:r>
            <a:endParaRPr lang="en-US" altLang="ja-JP" sz="1662" b="1" dirty="0">
              <a:solidFill>
                <a:schemeClr val="bg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26910" r="15668"/>
          <a:stretch/>
        </p:blipFill>
        <p:spPr>
          <a:xfrm>
            <a:off x="4413236" y="2619065"/>
            <a:ext cx="2444763" cy="212878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1"/>
          <a:stretch/>
        </p:blipFill>
        <p:spPr>
          <a:xfrm>
            <a:off x="3429000" y="602217"/>
            <a:ext cx="3037582" cy="247257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" r="8617"/>
          <a:stretch/>
        </p:blipFill>
        <p:spPr>
          <a:xfrm>
            <a:off x="443132" y="596872"/>
            <a:ext cx="2758272" cy="2475530"/>
          </a:xfrm>
          <a:prstGeom prst="rect">
            <a:avLst/>
          </a:prstGeom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1" y="5089250"/>
            <a:ext cx="6857999" cy="596872"/>
          </a:xfrm>
          <a:prstGeom prst="rect">
            <a:avLst/>
          </a:prstGeom>
          <a:solidFill>
            <a:schemeClr val="accent1"/>
          </a:solidFill>
        </p:spPr>
        <p:txBody>
          <a:bodyPr vert="horz" lIns="63305" tIns="31652" rIns="63305" bIns="31652" rtlCol="0" anchor="ctr">
            <a:normAutofit fontScale="85000" lnSpcReduction="10000"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323" b="1" dirty="0">
                <a:solidFill>
                  <a:schemeClr val="bg1"/>
                </a:solidFill>
              </a:rPr>
              <a:t>劇場公開日決定→平成</a:t>
            </a:r>
            <a:r>
              <a:rPr lang="en-US" altLang="ja-JP" sz="3323" b="1" dirty="0">
                <a:solidFill>
                  <a:schemeClr val="bg1"/>
                </a:solidFill>
              </a:rPr>
              <a:t>31</a:t>
            </a:r>
            <a:r>
              <a:rPr lang="ja-JP" altLang="en-US" sz="3323" b="1" dirty="0">
                <a:solidFill>
                  <a:schemeClr val="bg1"/>
                </a:solidFill>
              </a:rPr>
              <a:t>年</a:t>
            </a:r>
            <a:r>
              <a:rPr lang="en-US" altLang="ja-JP" sz="3323" b="1" dirty="0">
                <a:solidFill>
                  <a:schemeClr val="bg1"/>
                </a:solidFill>
              </a:rPr>
              <a:t>1</a:t>
            </a:r>
            <a:r>
              <a:rPr lang="ja-JP" altLang="en-US" sz="3323" b="1" dirty="0">
                <a:solidFill>
                  <a:schemeClr val="bg1"/>
                </a:solidFill>
              </a:rPr>
              <a:t>月</a:t>
            </a:r>
            <a:r>
              <a:rPr lang="en-US" altLang="ja-JP" sz="3323" b="1" dirty="0">
                <a:solidFill>
                  <a:schemeClr val="bg1"/>
                </a:solidFill>
              </a:rPr>
              <a:t>25</a:t>
            </a:r>
            <a:r>
              <a:rPr lang="ja-JP" altLang="en-US" sz="3323" b="1" dirty="0">
                <a:solidFill>
                  <a:schemeClr val="bg1"/>
                </a:solidFill>
              </a:rPr>
              <a:t>日から</a:t>
            </a: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2275186" y="9240224"/>
            <a:ext cx="4582814" cy="5968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63305" tIns="31652" rIns="63305" bIns="31652" rtlCol="0" anchor="ctr">
            <a:norm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ja-JP" altLang="en-US" sz="3046" b="1" dirty="0">
                <a:solidFill>
                  <a:schemeClr val="bg1"/>
                </a:solidFill>
              </a:rPr>
              <a:t>各種メディアで報道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5"/>
          <a:srcRect l="11410" t="12054" r="34857" b="8581"/>
          <a:stretch/>
        </p:blipFill>
        <p:spPr>
          <a:xfrm>
            <a:off x="0" y="7058216"/>
            <a:ext cx="3346341" cy="277888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6122"/>
            <a:ext cx="2028634" cy="208038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669" y="5686121"/>
            <a:ext cx="2536990" cy="169132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6867" b="4497"/>
          <a:stretch/>
        </p:blipFill>
        <p:spPr>
          <a:xfrm rot="5400000">
            <a:off x="3841102" y="6223327"/>
            <a:ext cx="3553471" cy="2480323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2028634" y="7377448"/>
            <a:ext cx="2345007" cy="75296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1108" dirty="0"/>
              <a:t>日刊スポーツ</a:t>
            </a:r>
            <a:r>
              <a:rPr lang="en-US" altLang="ja-JP" sz="1108" dirty="0"/>
              <a:t>,</a:t>
            </a:r>
            <a:r>
              <a:rPr lang="ja-JP" altLang="en-US" sz="1108" dirty="0"/>
              <a:t>映画</a:t>
            </a:r>
            <a:r>
              <a:rPr lang="en-US" altLang="ja-JP" sz="1108" dirty="0"/>
              <a:t>.com </a:t>
            </a:r>
          </a:p>
          <a:p>
            <a:pPr algn="ctr"/>
            <a:r>
              <a:rPr lang="ja-JP" altLang="en-US" sz="1108" dirty="0"/>
              <a:t>映画ナタリー</a:t>
            </a:r>
          </a:p>
          <a:p>
            <a:pPr algn="ctr"/>
            <a:r>
              <a:rPr lang="en-US" altLang="ja-JP" sz="1108" dirty="0" err="1"/>
              <a:t>cinemalife</a:t>
            </a:r>
            <a:r>
              <a:rPr lang="en-US" altLang="ja-JP" sz="1108" dirty="0"/>
              <a:t>!,</a:t>
            </a:r>
            <a:r>
              <a:rPr lang="ja-JP" altLang="en-US" sz="1108" dirty="0"/>
              <a:t>ムビッチ</a:t>
            </a:r>
            <a:r>
              <a:rPr lang="en-US" altLang="ja-JP" sz="1108" dirty="0"/>
              <a:t>,</a:t>
            </a:r>
            <a:r>
              <a:rPr lang="ja-JP" altLang="en-US" sz="1108" dirty="0"/>
              <a:t>モデルプレス</a:t>
            </a:r>
            <a:endParaRPr lang="en-US" altLang="ja-JP" sz="1108" dirty="0"/>
          </a:p>
          <a:p>
            <a:pPr algn="ctr"/>
            <a:r>
              <a:rPr lang="ja-JP" altLang="en-US" sz="969" dirty="0"/>
              <a:t>ほか</a:t>
            </a:r>
          </a:p>
        </p:txBody>
      </p:sp>
    </p:spTree>
    <p:extLst>
      <p:ext uri="{BB962C8B-B14F-4D97-AF65-F5344CB8AC3E}">
        <p14:creationId xmlns:p14="http://schemas.microsoft.com/office/powerpoint/2010/main" val="166680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121</Words>
  <Application>Microsoft Office PowerPoint</Application>
  <PresentationFormat>A4 210 x 297 mm</PresentationFormat>
  <Paragraphs>23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等线 Light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シナリオハンティング　平成29年3月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2291</dc:creator>
  <cp:lastModifiedBy>PC1301-275</cp:lastModifiedBy>
  <cp:revision>2</cp:revision>
  <dcterms:created xsi:type="dcterms:W3CDTF">2018-08-24T05:42:19Z</dcterms:created>
  <dcterms:modified xsi:type="dcterms:W3CDTF">2018-08-27T02:50:15Z</dcterms:modified>
</cp:coreProperties>
</file>