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740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1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A31CEB7-09C4-4D2B-9CF5-A13670DE8363}" type="datetimeFigureOut">
              <a:rPr kumimoji="1" lang="ja-JP" altLang="en-US" smtClean="0"/>
              <a:t>2020/5/20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B7DD096-E43C-4D72-A068-A94EC78F0E52}" type="slidenum">
              <a:rPr kumimoji="1" lang="ja-JP" altLang="en-US" smtClean="0"/>
              <a:t>‹#›</a:t>
            </a:fld>
            <a:endParaRPr kumimoji="1" lang="ja-JP" altLang="en-US"/>
          </a:p>
        </p:txBody>
      </p:sp>
    </p:spTree>
    <p:extLst>
      <p:ext uri="{BB962C8B-B14F-4D97-AF65-F5344CB8AC3E}">
        <p14:creationId xmlns:p14="http://schemas.microsoft.com/office/powerpoint/2010/main" val="100223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1"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1" cy="1655762"/>
          </a:xfrm>
        </p:spPr>
        <p:txBody>
          <a:bodyPr/>
          <a:lstStyle>
            <a:lvl1pPr marL="0" indent="0" algn="ctr">
              <a:buNone/>
              <a:defRPr sz="2400"/>
            </a:lvl1pPr>
            <a:lvl2pPr marL="457241" indent="0" algn="ctr">
              <a:buNone/>
              <a:defRPr sz="2000"/>
            </a:lvl2pPr>
            <a:lvl3pPr marL="914483" indent="0" algn="ctr">
              <a:buNone/>
              <a:defRPr sz="1800"/>
            </a:lvl3pPr>
            <a:lvl4pPr marL="1371723" indent="0" algn="ctr">
              <a:buNone/>
              <a:defRPr sz="1600"/>
            </a:lvl4pPr>
            <a:lvl5pPr marL="1828964" indent="0" algn="ctr">
              <a:buNone/>
              <a:defRPr sz="1600"/>
            </a:lvl5pPr>
            <a:lvl6pPr marL="2286204" indent="0" algn="ctr">
              <a:buNone/>
              <a:defRPr sz="1600"/>
            </a:lvl6pPr>
            <a:lvl7pPr marL="2743447" indent="0" algn="ctr">
              <a:buNone/>
              <a:defRPr sz="1600"/>
            </a:lvl7pPr>
            <a:lvl8pPr marL="3200687" indent="0" algn="ctr">
              <a:buNone/>
              <a:defRPr sz="1600"/>
            </a:lvl8pPr>
            <a:lvl9pPr marL="3657929"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2359371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390654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899" y="365126"/>
            <a:ext cx="262890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6"/>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832362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427988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42"/>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6"/>
            <a:ext cx="10515600" cy="1500187"/>
          </a:xfrm>
        </p:spPr>
        <p:txBody>
          <a:bodyPr/>
          <a:lstStyle>
            <a:lvl1pPr marL="0" indent="0">
              <a:buNone/>
              <a:defRPr sz="2400">
                <a:solidFill>
                  <a:schemeClr val="tx1">
                    <a:tint val="75000"/>
                  </a:schemeClr>
                </a:solidFill>
              </a:defRPr>
            </a:lvl1pPr>
            <a:lvl2pPr marL="457241" indent="0">
              <a:buNone/>
              <a:defRPr sz="2000">
                <a:solidFill>
                  <a:schemeClr val="tx1">
                    <a:tint val="75000"/>
                  </a:schemeClr>
                </a:solidFill>
              </a:defRPr>
            </a:lvl2pPr>
            <a:lvl3pPr marL="914483" indent="0">
              <a:buNone/>
              <a:defRPr sz="1800">
                <a:solidFill>
                  <a:schemeClr val="tx1">
                    <a:tint val="75000"/>
                  </a:schemeClr>
                </a:solidFill>
              </a:defRPr>
            </a:lvl3pPr>
            <a:lvl4pPr marL="1371723" indent="0">
              <a:buNone/>
              <a:defRPr sz="1600">
                <a:solidFill>
                  <a:schemeClr val="tx1">
                    <a:tint val="75000"/>
                  </a:schemeClr>
                </a:solidFill>
              </a:defRPr>
            </a:lvl4pPr>
            <a:lvl5pPr marL="1828964" indent="0">
              <a:buNone/>
              <a:defRPr sz="1600">
                <a:solidFill>
                  <a:schemeClr val="tx1">
                    <a:tint val="75000"/>
                  </a:schemeClr>
                </a:solidFill>
              </a:defRPr>
            </a:lvl5pPr>
            <a:lvl6pPr marL="2286204" indent="0">
              <a:buNone/>
              <a:defRPr sz="1600">
                <a:solidFill>
                  <a:schemeClr val="tx1">
                    <a:tint val="75000"/>
                  </a:schemeClr>
                </a:solidFill>
              </a:defRPr>
            </a:lvl6pPr>
            <a:lvl7pPr marL="2743447" indent="0">
              <a:buNone/>
              <a:defRPr sz="1600">
                <a:solidFill>
                  <a:schemeClr val="tx1">
                    <a:tint val="75000"/>
                  </a:schemeClr>
                </a:solidFill>
              </a:defRPr>
            </a:lvl7pPr>
            <a:lvl8pPr marL="3200687" indent="0">
              <a:buNone/>
              <a:defRPr sz="1600">
                <a:solidFill>
                  <a:schemeClr val="tx1">
                    <a:tint val="75000"/>
                  </a:schemeClr>
                </a:solidFill>
              </a:defRPr>
            </a:lvl8pPr>
            <a:lvl9pPr marL="3657929"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2621683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2" y="1825626"/>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2" y="1825626"/>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1728032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365128"/>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92" y="1681164"/>
            <a:ext cx="5157786" cy="823912"/>
          </a:xfrm>
        </p:spPr>
        <p:txBody>
          <a:bodyPr anchor="b"/>
          <a:lstStyle>
            <a:lvl1pPr marL="0" indent="0">
              <a:buNone/>
              <a:defRPr sz="2400" b="1"/>
            </a:lvl1pPr>
            <a:lvl2pPr marL="457241" indent="0">
              <a:buNone/>
              <a:defRPr sz="2000" b="1"/>
            </a:lvl2pPr>
            <a:lvl3pPr marL="914483" indent="0">
              <a:buNone/>
              <a:defRPr sz="1800" b="1"/>
            </a:lvl3pPr>
            <a:lvl4pPr marL="1371723" indent="0">
              <a:buNone/>
              <a:defRPr sz="1600" b="1"/>
            </a:lvl4pPr>
            <a:lvl5pPr marL="1828964" indent="0">
              <a:buNone/>
              <a:defRPr sz="1600" b="1"/>
            </a:lvl5pPr>
            <a:lvl6pPr marL="2286204" indent="0">
              <a:buNone/>
              <a:defRPr sz="1600" b="1"/>
            </a:lvl6pPr>
            <a:lvl7pPr marL="2743447" indent="0">
              <a:buNone/>
              <a:defRPr sz="1600" b="1"/>
            </a:lvl7pPr>
            <a:lvl8pPr marL="3200687" indent="0">
              <a:buNone/>
              <a:defRPr sz="1600" b="1"/>
            </a:lvl8pPr>
            <a:lvl9pPr marL="3657929"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92" y="2505075"/>
            <a:ext cx="5157786"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4"/>
            <a:ext cx="5183188" cy="823912"/>
          </a:xfrm>
        </p:spPr>
        <p:txBody>
          <a:bodyPr anchor="b"/>
          <a:lstStyle>
            <a:lvl1pPr marL="0" indent="0">
              <a:buNone/>
              <a:defRPr sz="2400" b="1"/>
            </a:lvl1pPr>
            <a:lvl2pPr marL="457241" indent="0">
              <a:buNone/>
              <a:defRPr sz="2000" b="1"/>
            </a:lvl2pPr>
            <a:lvl3pPr marL="914483" indent="0">
              <a:buNone/>
              <a:defRPr sz="1800" b="1"/>
            </a:lvl3pPr>
            <a:lvl4pPr marL="1371723" indent="0">
              <a:buNone/>
              <a:defRPr sz="1600" b="1"/>
            </a:lvl4pPr>
            <a:lvl5pPr marL="1828964" indent="0">
              <a:buNone/>
              <a:defRPr sz="1600" b="1"/>
            </a:lvl5pPr>
            <a:lvl6pPr marL="2286204" indent="0">
              <a:buNone/>
              <a:defRPr sz="1600" b="1"/>
            </a:lvl6pPr>
            <a:lvl7pPr marL="2743447" indent="0">
              <a:buNone/>
              <a:defRPr sz="1600" b="1"/>
            </a:lvl7pPr>
            <a:lvl8pPr marL="3200687" indent="0">
              <a:buNone/>
              <a:defRPr sz="1600" b="1"/>
            </a:lvl8pPr>
            <a:lvl9pPr marL="3657929"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3963026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741243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2413489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2" y="457200"/>
            <a:ext cx="393223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92" y="2057401"/>
            <a:ext cx="3932238" cy="3811588"/>
          </a:xfrm>
        </p:spPr>
        <p:txBody>
          <a:bodyPr/>
          <a:lstStyle>
            <a:lvl1pPr marL="0" indent="0">
              <a:buNone/>
              <a:defRPr sz="1600"/>
            </a:lvl1pPr>
            <a:lvl2pPr marL="457241" indent="0">
              <a:buNone/>
              <a:defRPr sz="1400"/>
            </a:lvl2pPr>
            <a:lvl3pPr marL="914483" indent="0">
              <a:buNone/>
              <a:defRPr sz="1200"/>
            </a:lvl3pPr>
            <a:lvl4pPr marL="1371723" indent="0">
              <a:buNone/>
              <a:defRPr sz="1000"/>
            </a:lvl4pPr>
            <a:lvl5pPr marL="1828964" indent="0">
              <a:buNone/>
              <a:defRPr sz="1000"/>
            </a:lvl5pPr>
            <a:lvl6pPr marL="2286204" indent="0">
              <a:buNone/>
              <a:defRPr sz="1000"/>
            </a:lvl6pPr>
            <a:lvl7pPr marL="2743447" indent="0">
              <a:buNone/>
              <a:defRPr sz="1000"/>
            </a:lvl7pPr>
            <a:lvl8pPr marL="3200687" indent="0">
              <a:buNone/>
              <a:defRPr sz="1000"/>
            </a:lvl8pPr>
            <a:lvl9pPr marL="365792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2093878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2" y="457200"/>
            <a:ext cx="393223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8"/>
            <a:ext cx="6172201" cy="4873625"/>
          </a:xfrm>
        </p:spPr>
        <p:txBody>
          <a:bodyPr/>
          <a:lstStyle>
            <a:lvl1pPr marL="0" indent="0">
              <a:buNone/>
              <a:defRPr sz="3200"/>
            </a:lvl1pPr>
            <a:lvl2pPr marL="457241" indent="0">
              <a:buNone/>
              <a:defRPr sz="2800"/>
            </a:lvl2pPr>
            <a:lvl3pPr marL="914483" indent="0">
              <a:buNone/>
              <a:defRPr sz="2400"/>
            </a:lvl3pPr>
            <a:lvl4pPr marL="1371723" indent="0">
              <a:buNone/>
              <a:defRPr sz="2000"/>
            </a:lvl4pPr>
            <a:lvl5pPr marL="1828964" indent="0">
              <a:buNone/>
              <a:defRPr sz="2000"/>
            </a:lvl5pPr>
            <a:lvl6pPr marL="2286204" indent="0">
              <a:buNone/>
              <a:defRPr sz="2000"/>
            </a:lvl6pPr>
            <a:lvl7pPr marL="2743447" indent="0">
              <a:buNone/>
              <a:defRPr sz="2000"/>
            </a:lvl7pPr>
            <a:lvl8pPr marL="3200687" indent="0">
              <a:buNone/>
              <a:defRPr sz="2000"/>
            </a:lvl8pPr>
            <a:lvl9pPr marL="3657929"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92" y="2057401"/>
            <a:ext cx="3932238" cy="3811588"/>
          </a:xfrm>
        </p:spPr>
        <p:txBody>
          <a:bodyPr/>
          <a:lstStyle>
            <a:lvl1pPr marL="0" indent="0">
              <a:buNone/>
              <a:defRPr sz="1600"/>
            </a:lvl1pPr>
            <a:lvl2pPr marL="457241" indent="0">
              <a:buNone/>
              <a:defRPr sz="1400"/>
            </a:lvl2pPr>
            <a:lvl3pPr marL="914483" indent="0">
              <a:buNone/>
              <a:defRPr sz="1200"/>
            </a:lvl3pPr>
            <a:lvl4pPr marL="1371723" indent="0">
              <a:buNone/>
              <a:defRPr sz="1000"/>
            </a:lvl4pPr>
            <a:lvl5pPr marL="1828964" indent="0">
              <a:buNone/>
              <a:defRPr sz="1000"/>
            </a:lvl5pPr>
            <a:lvl6pPr marL="2286204" indent="0">
              <a:buNone/>
              <a:defRPr sz="1000"/>
            </a:lvl6pPr>
            <a:lvl7pPr marL="2743447" indent="0">
              <a:buNone/>
              <a:defRPr sz="1000"/>
            </a:lvl7pPr>
            <a:lvl8pPr marL="3200687" indent="0">
              <a:buNone/>
              <a:defRPr sz="1000"/>
            </a:lvl8pPr>
            <a:lvl9pPr marL="365792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870A17-F1F1-47FA-8760-6A691BC9FE9B}" type="datetimeFigureOut">
              <a:rPr kumimoji="1" lang="ja-JP" altLang="en-US" smtClean="0"/>
              <a:t>2020/5/20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3840466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1" y="1825626"/>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2"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870A17-F1F1-47FA-8760-6A691BC9FE9B}" type="datetimeFigureOut">
              <a:rPr kumimoji="1" lang="ja-JP" altLang="en-US" smtClean="0"/>
              <a:t>2020/5/20</a:t>
            </a:fld>
            <a:endParaRPr kumimoji="1" lang="ja-JP" altLang="en-US"/>
          </a:p>
        </p:txBody>
      </p:sp>
      <p:sp>
        <p:nvSpPr>
          <p:cNvPr id="5" name="フッター プレースホルダー 4"/>
          <p:cNvSpPr>
            <a:spLocks noGrp="1"/>
          </p:cNvSpPr>
          <p:nvPr>
            <p:ph type="ftr" sz="quarter" idx="3"/>
          </p:nvPr>
        </p:nvSpPr>
        <p:spPr>
          <a:xfrm>
            <a:off x="4038601"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2"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8AB8B5-90A0-46A1-9A11-7DD332E8D085}" type="slidenum">
              <a:rPr kumimoji="1" lang="ja-JP" altLang="en-US" smtClean="0"/>
              <a:t>‹#›</a:t>
            </a:fld>
            <a:endParaRPr kumimoji="1" lang="ja-JP" altLang="en-US"/>
          </a:p>
        </p:txBody>
      </p:sp>
    </p:spTree>
    <p:extLst>
      <p:ext uri="{BB962C8B-B14F-4D97-AF65-F5344CB8AC3E}">
        <p14:creationId xmlns:p14="http://schemas.microsoft.com/office/powerpoint/2010/main" val="8886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83"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21" indent="-228621" algn="l" defTabSz="914483"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62" indent="-228621" algn="l" defTabSz="914483"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103" indent="-228621" algn="l" defTabSz="914483"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344" indent="-228621" algn="l" defTabSz="91448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585" indent="-228621" algn="l" defTabSz="91448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827" indent="-228621" algn="l" defTabSz="91448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2068" indent="-228621" algn="l" defTabSz="91448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309" indent="-228621" algn="l" defTabSz="91448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549" indent="-228621" algn="l" defTabSz="91448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83" rtl="0" eaLnBrk="1" latinLnBrk="0" hangingPunct="1">
        <a:defRPr kumimoji="1" sz="1800" kern="1200">
          <a:solidFill>
            <a:schemeClr val="tx1"/>
          </a:solidFill>
          <a:latin typeface="+mn-lt"/>
          <a:ea typeface="+mn-ea"/>
          <a:cs typeface="+mn-cs"/>
        </a:defRPr>
      </a:lvl1pPr>
      <a:lvl2pPr marL="457241" algn="l" defTabSz="914483" rtl="0" eaLnBrk="1" latinLnBrk="0" hangingPunct="1">
        <a:defRPr kumimoji="1" sz="1800" kern="1200">
          <a:solidFill>
            <a:schemeClr val="tx1"/>
          </a:solidFill>
          <a:latin typeface="+mn-lt"/>
          <a:ea typeface="+mn-ea"/>
          <a:cs typeface="+mn-cs"/>
        </a:defRPr>
      </a:lvl2pPr>
      <a:lvl3pPr marL="914483" algn="l" defTabSz="914483" rtl="0" eaLnBrk="1" latinLnBrk="0" hangingPunct="1">
        <a:defRPr kumimoji="1" sz="1800" kern="1200">
          <a:solidFill>
            <a:schemeClr val="tx1"/>
          </a:solidFill>
          <a:latin typeface="+mn-lt"/>
          <a:ea typeface="+mn-ea"/>
          <a:cs typeface="+mn-cs"/>
        </a:defRPr>
      </a:lvl3pPr>
      <a:lvl4pPr marL="1371723" algn="l" defTabSz="914483" rtl="0" eaLnBrk="1" latinLnBrk="0" hangingPunct="1">
        <a:defRPr kumimoji="1" sz="1800" kern="1200">
          <a:solidFill>
            <a:schemeClr val="tx1"/>
          </a:solidFill>
          <a:latin typeface="+mn-lt"/>
          <a:ea typeface="+mn-ea"/>
          <a:cs typeface="+mn-cs"/>
        </a:defRPr>
      </a:lvl4pPr>
      <a:lvl5pPr marL="1828964" algn="l" defTabSz="914483" rtl="0" eaLnBrk="1" latinLnBrk="0" hangingPunct="1">
        <a:defRPr kumimoji="1" sz="1800" kern="1200">
          <a:solidFill>
            <a:schemeClr val="tx1"/>
          </a:solidFill>
          <a:latin typeface="+mn-lt"/>
          <a:ea typeface="+mn-ea"/>
          <a:cs typeface="+mn-cs"/>
        </a:defRPr>
      </a:lvl5pPr>
      <a:lvl6pPr marL="2286204" algn="l" defTabSz="914483" rtl="0" eaLnBrk="1" latinLnBrk="0" hangingPunct="1">
        <a:defRPr kumimoji="1" sz="1800" kern="1200">
          <a:solidFill>
            <a:schemeClr val="tx1"/>
          </a:solidFill>
          <a:latin typeface="+mn-lt"/>
          <a:ea typeface="+mn-ea"/>
          <a:cs typeface="+mn-cs"/>
        </a:defRPr>
      </a:lvl6pPr>
      <a:lvl7pPr marL="2743447" algn="l" defTabSz="914483" rtl="0" eaLnBrk="1" latinLnBrk="0" hangingPunct="1">
        <a:defRPr kumimoji="1" sz="1800" kern="1200">
          <a:solidFill>
            <a:schemeClr val="tx1"/>
          </a:solidFill>
          <a:latin typeface="+mn-lt"/>
          <a:ea typeface="+mn-ea"/>
          <a:cs typeface="+mn-cs"/>
        </a:defRPr>
      </a:lvl7pPr>
      <a:lvl8pPr marL="3200687" algn="l" defTabSz="914483" rtl="0" eaLnBrk="1" latinLnBrk="0" hangingPunct="1">
        <a:defRPr kumimoji="1" sz="1800" kern="1200">
          <a:solidFill>
            <a:schemeClr val="tx1"/>
          </a:solidFill>
          <a:latin typeface="+mn-lt"/>
          <a:ea typeface="+mn-ea"/>
          <a:cs typeface="+mn-cs"/>
        </a:defRPr>
      </a:lvl8pPr>
      <a:lvl9pPr marL="3657929" algn="l" defTabSz="91448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0320" y="-154932"/>
            <a:ext cx="11451359" cy="1898049"/>
          </a:xfrm>
        </p:spPr>
        <p:txBody>
          <a:bodyPr>
            <a:normAutofit/>
          </a:bodyPr>
          <a:lstStyle/>
          <a:p>
            <a:pPr algn="l"/>
            <a:r>
              <a:rPr lang="ja-JP" altLang="en-US" sz="2400" dirty="0">
                <a:latin typeface="ＭＳ Ｐゴシック" panose="020B0600070205080204" pitchFamily="50" charset="-128"/>
                <a:ea typeface="ＭＳ Ｐゴシック" panose="020B0600070205080204" pitchFamily="50" charset="-128"/>
              </a:rPr>
              <a:t>　</a:t>
            </a:r>
            <a:r>
              <a:rPr lang="ja-JP" altLang="en-US" sz="2400">
                <a:latin typeface="ＭＳ Ｐゴシック" panose="020B0600070205080204" pitchFamily="50" charset="-128"/>
                <a:ea typeface="ＭＳ Ｐゴシック" panose="020B0600070205080204" pitchFamily="50" charset="-128"/>
              </a:rPr>
              <a:t>新型</a:t>
            </a:r>
            <a:r>
              <a:rPr lang="ja-JP" altLang="en-US" sz="2400" smtClean="0">
                <a:latin typeface="ＭＳ Ｐゴシック" panose="020B0600070205080204" pitchFamily="50" charset="-128"/>
                <a:ea typeface="ＭＳ Ｐゴシック" panose="020B0600070205080204" pitchFamily="50" charset="-128"/>
              </a:rPr>
              <a:t>コロナウイルス</a:t>
            </a:r>
            <a:r>
              <a:rPr lang="ja-JP" altLang="en-US" sz="2400" dirty="0">
                <a:latin typeface="ＭＳ Ｐゴシック" panose="020B0600070205080204" pitchFamily="50" charset="-128"/>
                <a:ea typeface="ＭＳ Ｐゴシック" panose="020B0600070205080204" pitchFamily="50" charset="-128"/>
              </a:rPr>
              <a:t>の感染拡大を防ぐために行われている外出自粛や休業等の状況により、生活不安やストレスによる児童虐待やＤＶ被害の増加、深刻化が懸念されます。</a:t>
            </a:r>
            <a:r>
              <a:rPr lang="en-US" altLang="ja-JP" sz="2400" dirty="0">
                <a:latin typeface="ＭＳ Ｐゴシック" panose="020B0600070205080204" pitchFamily="50" charset="-128"/>
                <a:ea typeface="ＭＳ Ｐゴシック" panose="020B0600070205080204" pitchFamily="50" charset="-128"/>
              </a:rPr>
              <a:t/>
            </a:r>
            <a:br>
              <a:rPr lang="en-US" altLang="ja-JP" sz="2400" dirty="0">
                <a:latin typeface="ＭＳ Ｐゴシック" panose="020B0600070205080204" pitchFamily="50" charset="-128"/>
                <a:ea typeface="ＭＳ Ｐゴシック" panose="020B0600070205080204" pitchFamily="50" charset="-128"/>
              </a:rPr>
            </a:br>
            <a:r>
              <a:rPr lang="ja-JP" altLang="en-US" sz="2400" dirty="0">
                <a:latin typeface="ＭＳ Ｐゴシック" panose="020B0600070205080204" pitchFamily="50" charset="-128"/>
                <a:ea typeface="ＭＳ Ｐゴシック" panose="020B0600070205080204" pitchFamily="50" charset="-128"/>
              </a:rPr>
              <a:t>　児童虐待やＤＶ被害に悩んでおられる方、子どもや女性の周りで気づいた方はすぐに下記へ連絡をお願いします。</a:t>
            </a:r>
          </a:p>
        </p:txBody>
      </p:sp>
      <p:sp>
        <p:nvSpPr>
          <p:cNvPr id="6" name="角丸四角形 5"/>
          <p:cNvSpPr/>
          <p:nvPr/>
        </p:nvSpPr>
        <p:spPr>
          <a:xfrm>
            <a:off x="6269309" y="2798215"/>
            <a:ext cx="5800771" cy="3391569"/>
          </a:xfrm>
          <a:prstGeom prst="roundRect">
            <a:avLst/>
          </a:prstGeom>
          <a:ln w="25400">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p>
        </p:txBody>
      </p:sp>
      <p:sp>
        <p:nvSpPr>
          <p:cNvPr id="7" name="角丸四角形 6"/>
          <p:cNvSpPr/>
          <p:nvPr/>
        </p:nvSpPr>
        <p:spPr>
          <a:xfrm>
            <a:off x="224697" y="2765415"/>
            <a:ext cx="5969311" cy="3424369"/>
          </a:xfrm>
          <a:prstGeom prst="roundRect">
            <a:avLst/>
          </a:prstGeom>
          <a:ln w="2540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p>
        </p:txBody>
      </p:sp>
      <p:sp>
        <p:nvSpPr>
          <p:cNvPr id="13" name="正方形/長方形 12"/>
          <p:cNvSpPr/>
          <p:nvPr/>
        </p:nvSpPr>
        <p:spPr>
          <a:xfrm>
            <a:off x="380913" y="3256754"/>
            <a:ext cx="3603410" cy="36390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dirty="0">
                <a:solidFill>
                  <a:srgbClr val="FF7401"/>
                </a:solidFill>
              </a:rPr>
              <a:t>児童</a:t>
            </a:r>
            <a:r>
              <a:rPr lang="ja-JP" altLang="en-US" sz="2000" b="1" dirty="0" smtClean="0">
                <a:solidFill>
                  <a:srgbClr val="FF7401"/>
                </a:solidFill>
              </a:rPr>
              <a:t>相談所全国共通ダイヤル</a:t>
            </a:r>
            <a:endParaRPr lang="ja-JP" altLang="en-US" sz="2000" b="1" dirty="0">
              <a:solidFill>
                <a:srgbClr val="FF7401"/>
              </a:solidFill>
            </a:endParaRPr>
          </a:p>
        </p:txBody>
      </p:sp>
      <p:sp>
        <p:nvSpPr>
          <p:cNvPr id="14" name="正方形/長方形 13"/>
          <p:cNvSpPr/>
          <p:nvPr/>
        </p:nvSpPr>
        <p:spPr>
          <a:xfrm>
            <a:off x="3817051" y="3010565"/>
            <a:ext cx="1172173" cy="89531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b="1" dirty="0" smtClean="0">
                <a:solidFill>
                  <a:srgbClr val="FF7401"/>
                </a:solidFill>
              </a:rPr>
              <a:t>１８９</a:t>
            </a:r>
            <a:endParaRPr lang="ja-JP" altLang="en-US" sz="2400" b="1" dirty="0">
              <a:solidFill>
                <a:srgbClr val="FF7401"/>
              </a:solidFill>
            </a:endParaRPr>
          </a:p>
        </p:txBody>
      </p:sp>
      <p:sp>
        <p:nvSpPr>
          <p:cNvPr id="15" name="正方形/長方形 14"/>
          <p:cNvSpPr/>
          <p:nvPr/>
        </p:nvSpPr>
        <p:spPr>
          <a:xfrm>
            <a:off x="3819362" y="3126294"/>
            <a:ext cx="1167517" cy="17297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solidFill>
                  <a:srgbClr val="FF9900"/>
                </a:solidFill>
              </a:rPr>
              <a:t>いち はや</a:t>
            </a:r>
            <a:r>
              <a:rPr lang="ja-JP" altLang="en-US" sz="1200" b="1" dirty="0">
                <a:solidFill>
                  <a:srgbClr val="FF9900"/>
                </a:solidFill>
              </a:rPr>
              <a:t> </a:t>
            </a:r>
            <a:r>
              <a:rPr lang="ja-JP" altLang="en-US" sz="1200" b="1" dirty="0" smtClean="0">
                <a:solidFill>
                  <a:srgbClr val="FF9900"/>
                </a:solidFill>
              </a:rPr>
              <a:t>く</a:t>
            </a:r>
            <a:endParaRPr lang="ja-JP" altLang="en-US" sz="1200" b="1" dirty="0">
              <a:solidFill>
                <a:srgbClr val="FF9900"/>
              </a:solidFill>
            </a:endParaRPr>
          </a:p>
        </p:txBody>
      </p:sp>
      <p:sp>
        <p:nvSpPr>
          <p:cNvPr id="16" name="角丸四角形 15"/>
          <p:cNvSpPr/>
          <p:nvPr/>
        </p:nvSpPr>
        <p:spPr>
          <a:xfrm>
            <a:off x="6560436" y="3486627"/>
            <a:ext cx="5991327" cy="1534395"/>
          </a:xfrm>
          <a:prstGeom prst="round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smtClean="0">
                <a:solidFill>
                  <a:schemeClr val="bg1"/>
                </a:solidFill>
              </a:rPr>
              <a:t>ＤＶ</a:t>
            </a:r>
            <a:endParaRPr lang="en-US" altLang="ja-JP" b="1" dirty="0" smtClean="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sz="2000" b="1" dirty="0" smtClean="0">
              <a:solidFill>
                <a:schemeClr val="bg1"/>
              </a:solidFill>
            </a:endParaRPr>
          </a:p>
          <a:p>
            <a:r>
              <a:rPr lang="ja-JP" altLang="en-US" sz="2000" b="1" dirty="0" smtClean="0">
                <a:solidFill>
                  <a:srgbClr val="7030A0"/>
                </a:solidFill>
              </a:rPr>
              <a:t>　　　　     </a:t>
            </a:r>
            <a:r>
              <a:rPr lang="en-US" altLang="ja-JP" sz="2600" b="1" dirty="0" smtClean="0">
                <a:solidFill>
                  <a:srgbClr val="7030A0"/>
                </a:solidFill>
              </a:rPr>
              <a:t>DV</a:t>
            </a:r>
            <a:r>
              <a:rPr lang="ja-JP" altLang="en-US" sz="2600" b="1" dirty="0" smtClean="0">
                <a:solidFill>
                  <a:srgbClr val="7030A0"/>
                </a:solidFill>
              </a:rPr>
              <a:t>相談＋</a:t>
            </a:r>
            <a:r>
              <a:rPr lang="en-US" altLang="ja-JP" sz="2600" b="1" dirty="0" smtClean="0">
                <a:solidFill>
                  <a:srgbClr val="7030A0"/>
                </a:solidFill>
              </a:rPr>
              <a:t>(</a:t>
            </a:r>
            <a:r>
              <a:rPr lang="ja-JP" altLang="en-US" sz="2600" b="1" dirty="0" smtClean="0">
                <a:solidFill>
                  <a:srgbClr val="7030A0"/>
                </a:solidFill>
              </a:rPr>
              <a:t>プラス</a:t>
            </a:r>
            <a:r>
              <a:rPr lang="en-US" altLang="ja-JP" sz="2600" b="1" dirty="0" smtClean="0">
                <a:solidFill>
                  <a:srgbClr val="7030A0"/>
                </a:solidFill>
              </a:rPr>
              <a:t>) </a:t>
            </a:r>
            <a:r>
              <a:rPr lang="ja-JP" altLang="en-US" sz="2600" b="1" dirty="0">
                <a:solidFill>
                  <a:srgbClr val="7030A0"/>
                </a:solidFill>
              </a:rPr>
              <a:t> </a:t>
            </a:r>
            <a:endParaRPr lang="en-US" altLang="ja-JP" sz="2600" b="1" dirty="0" smtClean="0">
              <a:solidFill>
                <a:srgbClr val="7030A0"/>
              </a:solidFill>
            </a:endParaRPr>
          </a:p>
          <a:p>
            <a:r>
              <a:rPr lang="en-US" altLang="ja-JP" sz="2600" b="1" dirty="0">
                <a:solidFill>
                  <a:srgbClr val="7030A0"/>
                </a:solidFill>
              </a:rPr>
              <a:t> </a:t>
            </a:r>
            <a:r>
              <a:rPr lang="en-US" altLang="ja-JP" sz="2600" b="1" dirty="0" smtClean="0">
                <a:solidFill>
                  <a:srgbClr val="7030A0"/>
                </a:solidFill>
              </a:rPr>
              <a:t>                 0120-279-889</a:t>
            </a:r>
          </a:p>
          <a:p>
            <a:pPr algn="ctr"/>
            <a:r>
              <a:rPr lang="ja-JP" altLang="en-US" sz="2000" b="1" dirty="0">
                <a:solidFill>
                  <a:srgbClr val="7030A0"/>
                </a:solidFill>
              </a:rPr>
              <a:t>（</a:t>
            </a:r>
            <a:r>
              <a:rPr lang="en-US" altLang="ja-JP" sz="2000" b="1" dirty="0">
                <a:solidFill>
                  <a:srgbClr val="7030A0"/>
                </a:solidFill>
              </a:rPr>
              <a:t>SNS</a:t>
            </a:r>
            <a:r>
              <a:rPr lang="ja-JP" altLang="en-US" sz="2000" b="1" dirty="0">
                <a:solidFill>
                  <a:srgbClr val="7030A0"/>
                </a:solidFill>
              </a:rPr>
              <a:t>・メールでも相談可能）</a:t>
            </a:r>
            <a:endParaRPr lang="en-US" altLang="ja-JP" sz="2000" b="1" dirty="0">
              <a:solidFill>
                <a:srgbClr val="7030A0"/>
              </a:solidFill>
            </a:endParaRPr>
          </a:p>
          <a:p>
            <a:pPr algn="ctr"/>
            <a:endParaRPr lang="en-US" altLang="ja-JP" b="1" dirty="0" smtClean="0">
              <a:solidFill>
                <a:srgbClr val="7030A0"/>
              </a:solidFill>
            </a:endParaRPr>
          </a:p>
          <a:p>
            <a:pPr algn="ctr"/>
            <a:r>
              <a:rPr lang="ja-JP" altLang="en-US" b="1" dirty="0" smtClean="0">
                <a:solidFill>
                  <a:srgbClr val="7030A0"/>
                </a:solidFill>
              </a:rPr>
              <a:t>　　　・奈良県</a:t>
            </a:r>
            <a:r>
              <a:rPr lang="ja-JP" altLang="en-US" b="1" dirty="0">
                <a:solidFill>
                  <a:srgbClr val="7030A0"/>
                </a:solidFill>
              </a:rPr>
              <a:t>中央こども家庭相談センター</a:t>
            </a:r>
            <a:endParaRPr lang="en-US" altLang="ja-JP" b="1" dirty="0">
              <a:solidFill>
                <a:srgbClr val="7030A0"/>
              </a:solidFill>
            </a:endParaRPr>
          </a:p>
          <a:p>
            <a:pPr algn="ctr"/>
            <a:r>
              <a:rPr lang="ja-JP" altLang="en-US" b="1" dirty="0" smtClean="0">
                <a:solidFill>
                  <a:srgbClr val="7030A0"/>
                </a:solidFill>
              </a:rPr>
              <a:t>　　　（</a:t>
            </a:r>
            <a:r>
              <a:rPr lang="ja-JP" altLang="en-US" b="1" dirty="0">
                <a:solidFill>
                  <a:srgbClr val="7030A0"/>
                </a:solidFill>
              </a:rPr>
              <a:t>配偶者暴力相談支援センター）</a:t>
            </a:r>
            <a:endParaRPr lang="en-US" altLang="ja-JP" b="1" dirty="0">
              <a:solidFill>
                <a:srgbClr val="7030A0"/>
              </a:solidFill>
            </a:endParaRPr>
          </a:p>
          <a:p>
            <a:pPr algn="ctr"/>
            <a:r>
              <a:rPr lang="ja-JP" altLang="en-US" b="1" dirty="0" smtClean="0">
                <a:solidFill>
                  <a:srgbClr val="7030A0"/>
                </a:solidFill>
              </a:rPr>
              <a:t>　　０７４２－２２－４０８３</a:t>
            </a:r>
            <a:endParaRPr lang="en-US" altLang="ja-JP" b="1" dirty="0">
              <a:solidFill>
                <a:srgbClr val="7030A0"/>
              </a:solidFill>
            </a:endParaRPr>
          </a:p>
          <a:p>
            <a:pPr algn="ctr"/>
            <a:r>
              <a:rPr lang="ja-JP" altLang="en-US" b="1" dirty="0" smtClean="0">
                <a:solidFill>
                  <a:srgbClr val="7030A0"/>
                </a:solidFill>
              </a:rPr>
              <a:t>　　　電話</a:t>
            </a:r>
            <a:r>
              <a:rPr lang="ja-JP" altLang="en-US" b="1" dirty="0">
                <a:solidFill>
                  <a:srgbClr val="7030A0"/>
                </a:solidFill>
              </a:rPr>
              <a:t>相談：月～金 </a:t>
            </a:r>
            <a:r>
              <a:rPr lang="en-US" altLang="ja-JP" b="1" dirty="0">
                <a:solidFill>
                  <a:srgbClr val="7030A0"/>
                </a:solidFill>
              </a:rPr>
              <a:t>9</a:t>
            </a:r>
            <a:r>
              <a:rPr lang="ja-JP" altLang="en-US" b="1" dirty="0" smtClean="0">
                <a:solidFill>
                  <a:srgbClr val="7030A0"/>
                </a:solidFill>
              </a:rPr>
              <a:t>時～</a:t>
            </a:r>
            <a:r>
              <a:rPr lang="en-US" altLang="ja-JP" b="1" dirty="0">
                <a:solidFill>
                  <a:srgbClr val="7030A0"/>
                </a:solidFill>
              </a:rPr>
              <a:t>20</a:t>
            </a:r>
            <a:r>
              <a:rPr lang="ja-JP" altLang="en-US" b="1" dirty="0" smtClean="0">
                <a:solidFill>
                  <a:srgbClr val="7030A0"/>
                </a:solidFill>
              </a:rPr>
              <a:t>時</a:t>
            </a:r>
            <a:endParaRPr lang="en-US" altLang="ja-JP" b="1" dirty="0">
              <a:solidFill>
                <a:srgbClr val="7030A0"/>
              </a:solidFill>
            </a:endParaRPr>
          </a:p>
          <a:p>
            <a:pPr algn="ctr"/>
            <a:r>
              <a:rPr lang="ja-JP" altLang="en-US" b="1" dirty="0" smtClean="0">
                <a:solidFill>
                  <a:srgbClr val="7030A0"/>
                </a:solidFill>
              </a:rPr>
              <a:t>　　（</a:t>
            </a:r>
            <a:r>
              <a:rPr lang="ja-JP" altLang="en-US" b="1" dirty="0">
                <a:solidFill>
                  <a:srgbClr val="7030A0"/>
                </a:solidFill>
              </a:rPr>
              <a:t>祝日・年末年始を除く）</a:t>
            </a:r>
            <a:endParaRPr lang="en-US" altLang="ja-JP" b="1" dirty="0">
              <a:solidFill>
                <a:srgbClr val="7030A0"/>
              </a:solidFill>
            </a:endParaRPr>
          </a:p>
          <a:p>
            <a:pPr algn="ctr"/>
            <a:endParaRPr lang="ja-JP" altLang="en-US" b="1" dirty="0">
              <a:solidFill>
                <a:schemeClr val="tx1"/>
              </a:solidFill>
            </a:endParaRPr>
          </a:p>
        </p:txBody>
      </p:sp>
      <p:sp>
        <p:nvSpPr>
          <p:cNvPr id="17" name="角丸四角形 16"/>
          <p:cNvSpPr/>
          <p:nvPr/>
        </p:nvSpPr>
        <p:spPr>
          <a:xfrm>
            <a:off x="-62325" y="3358535"/>
            <a:ext cx="5805818" cy="3145448"/>
          </a:xfrm>
          <a:prstGeom prst="round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solidFill>
                  <a:srgbClr val="FF7401"/>
                </a:solidFill>
              </a:rPr>
              <a:t>　</a:t>
            </a:r>
            <a:endParaRPr lang="en-US" altLang="ja-JP" b="1" dirty="0" smtClean="0">
              <a:solidFill>
                <a:srgbClr val="FF7401"/>
              </a:solidFill>
            </a:endParaRPr>
          </a:p>
          <a:p>
            <a:r>
              <a:rPr lang="ja-JP" altLang="en-US" b="1" dirty="0" smtClean="0">
                <a:solidFill>
                  <a:srgbClr val="FF7401"/>
                </a:solidFill>
              </a:rPr>
              <a:t>　・奈良県</a:t>
            </a:r>
            <a:r>
              <a:rPr lang="ja-JP" altLang="en-US" b="1" dirty="0">
                <a:solidFill>
                  <a:srgbClr val="FF7401"/>
                </a:solidFill>
              </a:rPr>
              <a:t>中央こども家庭相談センター　</a:t>
            </a:r>
            <a:r>
              <a:rPr lang="ja-JP" altLang="en-US" b="1" dirty="0" smtClean="0">
                <a:solidFill>
                  <a:srgbClr val="FF7401"/>
                </a:solidFill>
              </a:rPr>
              <a:t>　　　　</a:t>
            </a:r>
            <a:endParaRPr lang="en-US" altLang="ja-JP" b="1" dirty="0" smtClean="0">
              <a:solidFill>
                <a:srgbClr val="FF7401"/>
              </a:solidFill>
            </a:endParaRPr>
          </a:p>
          <a:p>
            <a:r>
              <a:rPr lang="ja-JP" altLang="en-US" b="1" dirty="0" smtClean="0">
                <a:solidFill>
                  <a:srgbClr val="FF7401"/>
                </a:solidFill>
              </a:rPr>
              <a:t>　　　</a:t>
            </a:r>
            <a:r>
              <a:rPr lang="en-US" altLang="ja-JP" b="1" dirty="0" smtClean="0">
                <a:solidFill>
                  <a:srgbClr val="FF7401"/>
                </a:solidFill>
              </a:rPr>
              <a:t>0742-26-3788</a:t>
            </a:r>
            <a:endParaRPr lang="en-US" altLang="ja-JP" b="1" dirty="0">
              <a:solidFill>
                <a:srgbClr val="FF7401"/>
              </a:solidFill>
            </a:endParaRPr>
          </a:p>
          <a:p>
            <a:r>
              <a:rPr lang="ja-JP" altLang="en-US" b="1" dirty="0" smtClean="0">
                <a:solidFill>
                  <a:srgbClr val="FF7401"/>
                </a:solidFill>
              </a:rPr>
              <a:t>　・</a:t>
            </a:r>
            <a:r>
              <a:rPr lang="ja-JP" altLang="en-US" b="1" dirty="0">
                <a:solidFill>
                  <a:srgbClr val="FF7401"/>
                </a:solidFill>
              </a:rPr>
              <a:t>奈良県高田こども家庭相談センター　</a:t>
            </a:r>
            <a:r>
              <a:rPr lang="ja-JP" altLang="en-US" b="1" dirty="0" smtClean="0">
                <a:solidFill>
                  <a:srgbClr val="FF7401"/>
                </a:solidFill>
              </a:rPr>
              <a:t>　</a:t>
            </a:r>
            <a:endParaRPr lang="en-US" altLang="ja-JP" b="1" dirty="0" smtClean="0">
              <a:solidFill>
                <a:srgbClr val="FF7401"/>
              </a:solidFill>
            </a:endParaRPr>
          </a:p>
          <a:p>
            <a:r>
              <a:rPr lang="ja-JP" altLang="en-US" b="1" dirty="0" smtClean="0">
                <a:solidFill>
                  <a:srgbClr val="FF7401"/>
                </a:solidFill>
              </a:rPr>
              <a:t>　　　</a:t>
            </a:r>
            <a:r>
              <a:rPr lang="en-US" altLang="ja-JP" b="1" dirty="0" smtClean="0">
                <a:solidFill>
                  <a:srgbClr val="FF7401"/>
                </a:solidFill>
              </a:rPr>
              <a:t>0745-22-6079</a:t>
            </a:r>
            <a:endParaRPr lang="en-US" altLang="ja-JP" b="1" dirty="0">
              <a:solidFill>
                <a:srgbClr val="FF7401"/>
              </a:solidFill>
            </a:endParaRPr>
          </a:p>
          <a:p>
            <a:r>
              <a:rPr lang="ja-JP" altLang="en-US" b="1" dirty="0">
                <a:solidFill>
                  <a:srgbClr val="FF7401"/>
                </a:solidFill>
              </a:rPr>
              <a:t>　</a:t>
            </a:r>
            <a:r>
              <a:rPr lang="ja-JP" altLang="en-US" b="1" dirty="0" smtClean="0">
                <a:solidFill>
                  <a:srgbClr val="FF7401"/>
                </a:solidFill>
              </a:rPr>
              <a:t>　　月</a:t>
            </a:r>
            <a:r>
              <a:rPr lang="ja-JP" altLang="en-US" b="1" dirty="0">
                <a:solidFill>
                  <a:srgbClr val="FF7401"/>
                </a:solidFill>
              </a:rPr>
              <a:t>～金 </a:t>
            </a:r>
            <a:r>
              <a:rPr lang="en-US" altLang="ja-JP" b="1" dirty="0">
                <a:solidFill>
                  <a:srgbClr val="FF7401"/>
                </a:solidFill>
              </a:rPr>
              <a:t>9</a:t>
            </a:r>
            <a:r>
              <a:rPr lang="ja-JP" altLang="en-US" b="1" dirty="0" smtClean="0">
                <a:solidFill>
                  <a:srgbClr val="FF7401"/>
                </a:solidFill>
              </a:rPr>
              <a:t>時～</a:t>
            </a:r>
            <a:r>
              <a:rPr lang="en-US" altLang="ja-JP" b="1" dirty="0">
                <a:solidFill>
                  <a:srgbClr val="FF7401"/>
                </a:solidFill>
              </a:rPr>
              <a:t>17</a:t>
            </a:r>
            <a:r>
              <a:rPr lang="ja-JP" altLang="en-US" b="1" dirty="0" smtClean="0">
                <a:solidFill>
                  <a:srgbClr val="FF7401"/>
                </a:solidFill>
              </a:rPr>
              <a:t>時</a:t>
            </a:r>
            <a:endParaRPr lang="en-US" altLang="ja-JP" b="1" dirty="0" smtClean="0">
              <a:solidFill>
                <a:srgbClr val="FF7401"/>
              </a:solidFill>
            </a:endParaRPr>
          </a:p>
          <a:p>
            <a:r>
              <a:rPr lang="ja-JP" altLang="en-US" b="1" dirty="0" smtClean="0">
                <a:solidFill>
                  <a:srgbClr val="FF7401"/>
                </a:solidFill>
              </a:rPr>
              <a:t>　　　（</a:t>
            </a:r>
            <a:r>
              <a:rPr lang="ja-JP" altLang="en-US" b="1" dirty="0">
                <a:solidFill>
                  <a:srgbClr val="FF7401"/>
                </a:solidFill>
              </a:rPr>
              <a:t>祝日・年末年始を</a:t>
            </a:r>
            <a:r>
              <a:rPr lang="ja-JP" altLang="en-US" b="1" dirty="0" smtClean="0">
                <a:solidFill>
                  <a:srgbClr val="FF7401"/>
                </a:solidFill>
              </a:rPr>
              <a:t>除く）　</a:t>
            </a:r>
            <a:endParaRPr lang="en-US" altLang="ja-JP" b="1" dirty="0" smtClean="0">
              <a:solidFill>
                <a:srgbClr val="FF7401"/>
              </a:solidFill>
            </a:endParaRPr>
          </a:p>
          <a:p>
            <a:r>
              <a:rPr lang="ja-JP" altLang="en-US" b="1" dirty="0" smtClean="0">
                <a:solidFill>
                  <a:srgbClr val="FF7401"/>
                </a:solidFill>
              </a:rPr>
              <a:t>　</a:t>
            </a:r>
            <a:r>
              <a:rPr lang="en-US" altLang="ja-JP" b="1" dirty="0" smtClean="0">
                <a:solidFill>
                  <a:srgbClr val="FF7401"/>
                </a:solidFill>
              </a:rPr>
              <a:t>※</a:t>
            </a:r>
            <a:r>
              <a:rPr lang="ja-JP" altLang="en-US" b="1" dirty="0" smtClean="0">
                <a:solidFill>
                  <a:srgbClr val="FF7401"/>
                </a:solidFill>
              </a:rPr>
              <a:t>児童虐待等、緊急相談・通報は、</a:t>
            </a:r>
            <a:endParaRPr lang="en-US" altLang="ja-JP" b="1" dirty="0" smtClean="0">
              <a:solidFill>
                <a:srgbClr val="FF7401"/>
              </a:solidFill>
            </a:endParaRPr>
          </a:p>
          <a:p>
            <a:pPr algn="ctr"/>
            <a:r>
              <a:rPr lang="ja-JP" altLang="en-US" b="1" dirty="0" smtClean="0">
                <a:solidFill>
                  <a:srgbClr val="FF7401"/>
                </a:solidFill>
              </a:rPr>
              <a:t>　県</a:t>
            </a:r>
            <a:r>
              <a:rPr lang="ja-JP" altLang="en-US" b="1" dirty="0">
                <a:solidFill>
                  <a:srgbClr val="FF7401"/>
                </a:solidFill>
              </a:rPr>
              <a:t>中央こども家庭相談センターで</a:t>
            </a:r>
            <a:r>
              <a:rPr lang="en-US" altLang="ja-JP" b="1" dirty="0">
                <a:solidFill>
                  <a:srgbClr val="FF7401"/>
                </a:solidFill>
              </a:rPr>
              <a:t>24</a:t>
            </a:r>
            <a:r>
              <a:rPr lang="ja-JP" altLang="en-US" b="1" dirty="0">
                <a:solidFill>
                  <a:srgbClr val="FF7401"/>
                </a:solidFill>
              </a:rPr>
              <a:t>時間受付</a:t>
            </a:r>
            <a:endParaRPr lang="en-US" altLang="ja-JP" b="1" dirty="0">
              <a:solidFill>
                <a:srgbClr val="FF7401"/>
              </a:solidFill>
            </a:endParaRPr>
          </a:p>
          <a:p>
            <a:pPr algn="ctr"/>
            <a:endParaRPr lang="ja-JP" altLang="en-US" b="1" dirty="0">
              <a:solidFill>
                <a:schemeClr val="bg1"/>
              </a:solidFill>
            </a:endParaRPr>
          </a:p>
        </p:txBody>
      </p:sp>
      <p:sp>
        <p:nvSpPr>
          <p:cNvPr id="12" name="角丸四角形 11"/>
          <p:cNvSpPr/>
          <p:nvPr/>
        </p:nvSpPr>
        <p:spPr>
          <a:xfrm>
            <a:off x="380914" y="1883061"/>
            <a:ext cx="11451358" cy="857167"/>
          </a:xfrm>
          <a:prstGeom prst="roundRect">
            <a:avLst/>
          </a:prstGeom>
          <a:solidFill>
            <a:srgbClr val="FF9900"/>
          </a:solidFill>
          <a:ln w="6350">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800" b="1" dirty="0">
                <a:solidFill>
                  <a:schemeClr val="bg1"/>
                </a:solidFill>
              </a:rPr>
              <a:t>児童虐待に気づいた</a:t>
            </a:r>
            <a:r>
              <a:rPr lang="ja-JP" altLang="en-US" sz="2800" b="1" dirty="0" smtClean="0">
                <a:solidFill>
                  <a:schemeClr val="bg1"/>
                </a:solidFill>
              </a:rPr>
              <a:t>ときやＤＶ</a:t>
            </a:r>
            <a:r>
              <a:rPr lang="ja-JP" altLang="en-US" sz="2800" b="1" dirty="0">
                <a:solidFill>
                  <a:schemeClr val="bg1"/>
                </a:solidFill>
              </a:rPr>
              <a:t>被害に悩んでいる</a:t>
            </a:r>
            <a:r>
              <a:rPr lang="ja-JP" altLang="en-US" sz="2800" b="1" dirty="0" smtClean="0">
                <a:solidFill>
                  <a:schemeClr val="bg1"/>
                </a:solidFill>
              </a:rPr>
              <a:t>方はまず相談を！</a:t>
            </a:r>
            <a:endParaRPr lang="en-US" altLang="ja-JP" sz="2800" b="1" dirty="0" smtClean="0">
              <a:solidFill>
                <a:schemeClr val="bg1"/>
              </a:solidFill>
            </a:endParaRPr>
          </a:p>
        </p:txBody>
      </p:sp>
      <p:sp>
        <p:nvSpPr>
          <p:cNvPr id="19" name="正方形/長方形 18"/>
          <p:cNvSpPr/>
          <p:nvPr/>
        </p:nvSpPr>
        <p:spPr>
          <a:xfrm>
            <a:off x="1714919" y="6069236"/>
            <a:ext cx="9270609" cy="678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ＭＳ Ｐゴシック" panose="020B0600070205080204" pitchFamily="50" charset="-128"/>
                <a:ea typeface="ＭＳ Ｐゴシック" panose="020B0600070205080204" pitchFamily="50" charset="-128"/>
              </a:rPr>
              <a:t>*　相談</a:t>
            </a:r>
            <a:r>
              <a:rPr lang="ja-JP" altLang="en-US" sz="2000" b="1" dirty="0">
                <a:solidFill>
                  <a:schemeClr val="tx1"/>
                </a:solidFill>
                <a:latin typeface="ＭＳ Ｐゴシック" panose="020B0600070205080204" pitchFamily="50" charset="-128"/>
                <a:ea typeface="ＭＳ Ｐゴシック" panose="020B0600070205080204" pitchFamily="50" charset="-128"/>
              </a:rPr>
              <a:t>や連絡に関する秘密は守られます　</a:t>
            </a:r>
            <a:r>
              <a:rPr lang="ja-JP" altLang="en-US" sz="2000" b="1"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20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20" name="正方形/長方形 19"/>
          <p:cNvSpPr/>
          <p:nvPr/>
        </p:nvSpPr>
        <p:spPr>
          <a:xfrm>
            <a:off x="0" y="0"/>
            <a:ext cx="12192000" cy="6858000"/>
          </a:xfrm>
          <a:prstGeom prst="rect">
            <a:avLst/>
          </a:prstGeom>
          <a:noFill/>
          <a:ln w="28575">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p>
        </p:txBody>
      </p:sp>
      <p:sp>
        <p:nvSpPr>
          <p:cNvPr id="3" name="正方形/長方形 2"/>
          <p:cNvSpPr/>
          <p:nvPr/>
        </p:nvSpPr>
        <p:spPr>
          <a:xfrm>
            <a:off x="645916" y="2854361"/>
            <a:ext cx="1536702" cy="335922"/>
          </a:xfrm>
          <a:prstGeom prst="rect">
            <a:avLst/>
          </a:prstGeom>
          <a:noFill/>
          <a:ln w="412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rgbClr val="FF7401"/>
                </a:solidFill>
              </a:rPr>
              <a:t>児童虐待</a:t>
            </a:r>
            <a:endParaRPr kumimoji="1" lang="ja-JP" altLang="en-US" sz="2000" b="1" dirty="0">
              <a:solidFill>
                <a:srgbClr val="FF7401"/>
              </a:solidFill>
            </a:endParaRPr>
          </a:p>
        </p:txBody>
      </p:sp>
      <p:sp>
        <p:nvSpPr>
          <p:cNvPr id="24" name="正方形/長方形 23"/>
          <p:cNvSpPr/>
          <p:nvPr/>
        </p:nvSpPr>
        <p:spPr>
          <a:xfrm>
            <a:off x="6770744" y="2886003"/>
            <a:ext cx="1536702" cy="335922"/>
          </a:xfrm>
          <a:prstGeom prst="rect">
            <a:avLst/>
          </a:prstGeom>
          <a:noFill/>
          <a:ln w="412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7030A0"/>
                </a:solidFill>
              </a:rPr>
              <a:t>DV</a:t>
            </a:r>
            <a:r>
              <a:rPr kumimoji="1" lang="ja-JP" altLang="en-US" sz="2000" b="1" dirty="0" smtClean="0">
                <a:solidFill>
                  <a:srgbClr val="7030A0"/>
                </a:solidFill>
              </a:rPr>
              <a:t>被害</a:t>
            </a:r>
            <a:endParaRPr kumimoji="1" lang="ja-JP" altLang="en-US" sz="2000" b="1" dirty="0">
              <a:solidFill>
                <a:srgbClr val="7030A0"/>
              </a:solidFill>
            </a:endParaRPr>
          </a:p>
        </p:txBody>
      </p:sp>
      <p:sp>
        <p:nvSpPr>
          <p:cNvPr id="5" name="角丸四角形 4"/>
          <p:cNvSpPr/>
          <p:nvPr/>
        </p:nvSpPr>
        <p:spPr>
          <a:xfrm>
            <a:off x="4731472" y="3532496"/>
            <a:ext cx="3205557" cy="1325307"/>
          </a:xfrm>
          <a:prstGeom prst="roundRect">
            <a:avLst>
              <a:gd name="adj" fmla="val 50000"/>
            </a:avLst>
          </a:prstGeom>
          <a:solidFill>
            <a:schemeClr val="lt1"/>
          </a:solidFill>
          <a:ln w="254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お住まいの市町村の窓口へ</a:t>
            </a:r>
            <a:r>
              <a:rPr lang="ja-JP" altLang="en-US" sz="1200" b="1" dirty="0" smtClean="0">
                <a:solidFill>
                  <a:schemeClr val="tx1"/>
                </a:solidFill>
              </a:rPr>
              <a:t>ご連絡</a:t>
            </a:r>
            <a:r>
              <a:rPr lang="ja-JP" altLang="en-US" sz="1200" b="1" dirty="0" err="1" smtClean="0">
                <a:solidFill>
                  <a:schemeClr val="tx1"/>
                </a:solidFill>
              </a:rPr>
              <a:t>くだ</a:t>
            </a:r>
            <a:endParaRPr lang="en-US" altLang="ja-JP" sz="1200" b="1" dirty="0" smtClean="0">
              <a:solidFill>
                <a:schemeClr val="tx1"/>
              </a:solidFill>
            </a:endParaRPr>
          </a:p>
          <a:p>
            <a:pPr algn="ctr"/>
            <a:r>
              <a:rPr lang="ja-JP" altLang="en-US" sz="1200" b="1" dirty="0" smtClean="0">
                <a:solidFill>
                  <a:schemeClr val="tx1"/>
                </a:solidFill>
              </a:rPr>
              <a:t>さい。</a:t>
            </a:r>
            <a:endParaRPr lang="en-US" altLang="ja-JP" sz="1200" b="1" dirty="0" smtClean="0">
              <a:solidFill>
                <a:schemeClr val="tx1"/>
              </a:solidFill>
            </a:endParaRPr>
          </a:p>
          <a:p>
            <a:pPr algn="ctr"/>
            <a:r>
              <a:rPr lang="ja-JP" altLang="en-US" sz="1200" b="1" dirty="0" smtClean="0">
                <a:solidFill>
                  <a:schemeClr val="tx1"/>
                </a:solidFill>
              </a:rPr>
              <a:t>天理市</a:t>
            </a:r>
            <a:r>
              <a:rPr lang="ja-JP" altLang="en-US" sz="1200" b="1" dirty="0" smtClean="0">
                <a:solidFill>
                  <a:schemeClr val="tx1"/>
                </a:solidFill>
              </a:rPr>
              <a:t>児童福祉課</a:t>
            </a:r>
            <a:endParaRPr lang="en-US" altLang="ja-JP" sz="1200" b="1" dirty="0" smtClean="0">
              <a:solidFill>
                <a:schemeClr val="tx1"/>
              </a:solidFill>
            </a:endParaRPr>
          </a:p>
          <a:p>
            <a:pPr algn="ctr"/>
            <a:r>
              <a:rPr lang="ja-JP" altLang="en-US" sz="1200" b="1" dirty="0" smtClean="0">
                <a:solidFill>
                  <a:schemeClr val="tx1"/>
                </a:solidFill>
              </a:rPr>
              <a:t>母子．家庭児童相談室</a:t>
            </a:r>
            <a:r>
              <a:rPr lang="ja-JP" altLang="en-US" sz="1200" b="1" dirty="0">
                <a:solidFill>
                  <a:schemeClr val="tx1"/>
                </a:solidFill>
              </a:rPr>
              <a:t>　</a:t>
            </a:r>
            <a:endParaRPr lang="en-US" altLang="ja-JP" sz="1200" b="1" dirty="0" smtClean="0">
              <a:solidFill>
                <a:schemeClr val="tx1"/>
              </a:solidFill>
            </a:endParaRPr>
          </a:p>
          <a:p>
            <a:pPr algn="ctr"/>
            <a:r>
              <a:rPr lang="ja-JP" altLang="en-US" sz="1200" b="1" dirty="0" smtClean="0">
                <a:solidFill>
                  <a:schemeClr val="tx1"/>
                </a:solidFill>
              </a:rPr>
              <a:t>０７４３</a:t>
            </a:r>
            <a:r>
              <a:rPr lang="en-US" altLang="ja-JP" sz="1200" b="1" dirty="0" smtClean="0">
                <a:solidFill>
                  <a:schemeClr val="tx1"/>
                </a:solidFill>
              </a:rPr>
              <a:t>-</a:t>
            </a:r>
            <a:r>
              <a:rPr lang="ja-JP" altLang="en-US" sz="1200" b="1" dirty="0" smtClean="0">
                <a:solidFill>
                  <a:schemeClr val="tx1"/>
                </a:solidFill>
              </a:rPr>
              <a:t>６３</a:t>
            </a:r>
            <a:r>
              <a:rPr lang="en-US" altLang="ja-JP" sz="1200" b="1" dirty="0" smtClean="0">
                <a:solidFill>
                  <a:schemeClr val="tx1"/>
                </a:solidFill>
              </a:rPr>
              <a:t>-</a:t>
            </a:r>
            <a:r>
              <a:rPr lang="ja-JP" altLang="en-US" sz="1200" b="1" dirty="0" smtClean="0">
                <a:solidFill>
                  <a:schemeClr val="tx1"/>
                </a:solidFill>
              </a:rPr>
              <a:t>１００１</a:t>
            </a:r>
            <a:endParaRPr lang="en-US" altLang="ja-JP" sz="1200" b="1" dirty="0" smtClean="0">
              <a:solidFill>
                <a:schemeClr val="tx1"/>
              </a:solidFill>
            </a:endParaRPr>
          </a:p>
          <a:p>
            <a:pPr algn="ctr"/>
            <a:r>
              <a:rPr lang="ja-JP" altLang="en-US" sz="1200" b="1" dirty="0" smtClean="0">
                <a:solidFill>
                  <a:schemeClr val="tx1"/>
                </a:solidFill>
              </a:rPr>
              <a:t>（内線７７２、７７６）</a:t>
            </a:r>
            <a:endParaRPr lang="ja-JP" altLang="en-US" sz="1200" b="1" dirty="0">
              <a:solidFill>
                <a:schemeClr val="tx1"/>
              </a:solidFill>
            </a:endParaRPr>
          </a:p>
        </p:txBody>
      </p:sp>
      <p:pic>
        <p:nvPicPr>
          <p:cNvPr id="8" name="図 7"/>
          <p:cNvPicPr>
            <a:picLocks noChangeAspect="1"/>
          </p:cNvPicPr>
          <p:nvPr/>
        </p:nvPicPr>
        <p:blipFill>
          <a:blip r:embed="rId2"/>
          <a:stretch>
            <a:fillRect/>
          </a:stretch>
        </p:blipFill>
        <p:spPr>
          <a:xfrm>
            <a:off x="4910013" y="2812182"/>
            <a:ext cx="724733" cy="720314"/>
          </a:xfrm>
          <a:prstGeom prst="rect">
            <a:avLst/>
          </a:prstGeom>
        </p:spPr>
      </p:pic>
      <p:sp>
        <p:nvSpPr>
          <p:cNvPr id="18" name="角丸四角形 17"/>
          <p:cNvSpPr/>
          <p:nvPr/>
        </p:nvSpPr>
        <p:spPr>
          <a:xfrm>
            <a:off x="4572907" y="4922041"/>
            <a:ext cx="3364123" cy="645490"/>
          </a:xfrm>
          <a:prstGeom prst="roundRect">
            <a:avLst/>
          </a:prstGeom>
          <a:solidFill>
            <a:schemeClr val="lt1"/>
          </a:solidFill>
          <a:ln w="254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緊急時には</a:t>
            </a:r>
            <a:r>
              <a:rPr lang="en-US" altLang="ja-JP" sz="2400" b="1" dirty="0" smtClean="0">
                <a:solidFill>
                  <a:schemeClr val="tx1"/>
                </a:solidFill>
              </a:rPr>
              <a:t>110</a:t>
            </a:r>
            <a:r>
              <a:rPr lang="ja-JP" altLang="en-US" sz="2400" b="1" dirty="0" smtClean="0">
                <a:solidFill>
                  <a:schemeClr val="tx1"/>
                </a:solidFill>
              </a:rPr>
              <a:t>番！！</a:t>
            </a:r>
            <a:endParaRPr lang="ja-JP" altLang="en-US" sz="2400" b="1" dirty="0">
              <a:solidFill>
                <a:schemeClr val="tx1"/>
              </a:solidFill>
            </a:endParaRPr>
          </a:p>
        </p:txBody>
      </p:sp>
    </p:spTree>
    <p:extLst>
      <p:ext uri="{BB962C8B-B14F-4D97-AF65-F5344CB8AC3E}">
        <p14:creationId xmlns:p14="http://schemas.microsoft.com/office/powerpoint/2010/main" val="4104391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287</TotalTime>
  <Words>58</Words>
  <Application>Microsoft Office PowerPoint</Application>
  <PresentationFormat>ユーザー設定</PresentationFormat>
  <Paragraphs>37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新型コロナウイルスの感染拡大を防ぐために行われている外出自粛や休業等の状況により、生活不安やストレスによる児童虐待やＤＶ被害の増加、深刻化が懸念されます。 　児童虐待やＤＶ被害に悩んでおられる方、子どもや女性の周りで気づいた方はすぐに下記へ連絡をお願いします。</vt:lpstr>
    </vt:vector>
  </TitlesOfParts>
  <Company>奈良県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奈良県</dc:creator>
  <cp:lastModifiedBy>橋本　成仁</cp:lastModifiedBy>
  <cp:revision>40</cp:revision>
  <cp:lastPrinted>2020-04-21T01:48:35Z</cp:lastPrinted>
  <dcterms:created xsi:type="dcterms:W3CDTF">2020-04-14T07:09:03Z</dcterms:created>
  <dcterms:modified xsi:type="dcterms:W3CDTF">2020-05-20T00:02:11Z</dcterms:modified>
</cp:coreProperties>
</file>