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5" r:id="rId3"/>
    <p:sldId id="309" r:id="rId4"/>
    <p:sldId id="307" r:id="rId5"/>
    <p:sldId id="273" r:id="rId6"/>
    <p:sldId id="315" r:id="rId7"/>
    <p:sldId id="313" r:id="rId8"/>
    <p:sldId id="314" r:id="rId9"/>
    <p:sldId id="317" r:id="rId10"/>
    <p:sldId id="258" r:id="rId11"/>
    <p:sldId id="320" r:id="rId12"/>
    <p:sldId id="324" r:id="rId13"/>
    <p:sldId id="322" r:id="rId14"/>
    <p:sldId id="318" r:id="rId15"/>
    <p:sldId id="319" r:id="rId16"/>
    <p:sldId id="323" r:id="rId17"/>
    <p:sldId id="302" r:id="rId18"/>
    <p:sldId id="316" r:id="rId19"/>
    <p:sldId id="305" r:id="rId20"/>
    <p:sldId id="321" r:id="rId21"/>
  </p:sldIdLst>
  <p:sldSz cx="9144000" cy="6858000" type="screen4x3"/>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B3A82B6D-118D-43D9-B288-BD3903883A08}">
          <p14:sldIdLst>
            <p14:sldId id="256"/>
            <p14:sldId id="265"/>
            <p14:sldId id="309"/>
            <p14:sldId id="307"/>
            <p14:sldId id="273"/>
            <p14:sldId id="315"/>
            <p14:sldId id="313"/>
            <p14:sldId id="314"/>
            <p14:sldId id="317"/>
            <p14:sldId id="258"/>
            <p14:sldId id="320"/>
            <p14:sldId id="324"/>
            <p14:sldId id="322"/>
            <p14:sldId id="318"/>
            <p14:sldId id="319"/>
            <p14:sldId id="323"/>
            <p14:sldId id="302"/>
            <p14:sldId id="316"/>
            <p14:sldId id="305"/>
            <p14:sldId id="32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天理市役所" initials="て"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1ECED"/>
    <a:srgbClr val="E4E8EA"/>
    <a:srgbClr val="E3E9EB"/>
    <a:srgbClr val="EDF2F9"/>
    <a:srgbClr val="5C43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604" autoAdjust="0"/>
  </p:normalViewPr>
  <p:slideViewPr>
    <p:cSldViewPr>
      <p:cViewPr varScale="1">
        <p:scale>
          <a:sx n="69" d="100"/>
          <a:sy n="69" d="100"/>
        </p:scale>
        <p:origin x="1434"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7F9AD40A-4159-4203-9A88-2424F8262866}" type="datetimeFigureOut">
              <a:rPr kumimoji="1" lang="ja-JP" altLang="en-US" smtClean="0"/>
              <a:t>2024/4/9</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363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9475"/>
            <a:ext cx="5389563" cy="4443413"/>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736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7363"/>
            <a:ext cx="2919412" cy="493712"/>
          </a:xfrm>
          <a:prstGeom prst="rect">
            <a:avLst/>
          </a:prstGeom>
        </p:spPr>
        <p:txBody>
          <a:bodyPr vert="horz" lIns="91440" tIns="45720" rIns="91440" bIns="45720" rtlCol="0" anchor="b"/>
          <a:lstStyle>
            <a:lvl1pPr algn="r">
              <a:defRPr sz="1200"/>
            </a:lvl1pPr>
          </a:lstStyle>
          <a:p>
            <a:fld id="{D486E4AE-A413-42A9-98F2-72DFA267F217}" type="slidenum">
              <a:rPr kumimoji="1" lang="ja-JP" altLang="en-US" smtClean="0"/>
              <a:t>‹#›</a:t>
            </a:fld>
            <a:endParaRPr kumimoji="1" lang="ja-JP" altLang="en-US"/>
          </a:p>
        </p:txBody>
      </p:sp>
    </p:spTree>
    <p:extLst>
      <p:ext uri="{BB962C8B-B14F-4D97-AF65-F5344CB8AC3E}">
        <p14:creationId xmlns:p14="http://schemas.microsoft.com/office/powerpoint/2010/main" val="28969003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86E4AE-A413-42A9-98F2-72DFA267F217}" type="slidenum">
              <a:rPr kumimoji="1" lang="ja-JP" altLang="en-US" smtClean="0"/>
              <a:t>5</a:t>
            </a:fld>
            <a:endParaRPr kumimoji="1" lang="ja-JP" altLang="en-US"/>
          </a:p>
        </p:txBody>
      </p:sp>
    </p:spTree>
    <p:extLst>
      <p:ext uri="{BB962C8B-B14F-4D97-AF65-F5344CB8AC3E}">
        <p14:creationId xmlns:p14="http://schemas.microsoft.com/office/powerpoint/2010/main" val="1266783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4ECD836-2B8A-4FAA-9EC7-3C19A8CDE0E7}" type="datetime1">
              <a:rPr kumimoji="1" lang="ja-JP" altLang="en-US" smtClean="0"/>
              <a:t>2024/4/9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F3E210C-ED37-460F-A729-4CF746DEF2D6}" type="slidenum">
              <a:rPr kumimoji="1" lang="ja-JP" altLang="en-US" smtClean="0"/>
              <a:t>‹#›</a:t>
            </a:fld>
            <a:endParaRPr kumimoji="1" lang="ja-JP" altLang="en-US"/>
          </a:p>
        </p:txBody>
      </p:sp>
    </p:spTree>
    <p:extLst>
      <p:ext uri="{BB962C8B-B14F-4D97-AF65-F5344CB8AC3E}">
        <p14:creationId xmlns:p14="http://schemas.microsoft.com/office/powerpoint/2010/main" val="3799123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6332358-8357-425C-80C5-70C03C7A11CF}" type="datetime1">
              <a:rPr kumimoji="1" lang="ja-JP" altLang="en-US" smtClean="0"/>
              <a:t>2024/4/9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F3E210C-ED37-460F-A729-4CF746DEF2D6}" type="slidenum">
              <a:rPr kumimoji="1" lang="ja-JP" altLang="en-US" smtClean="0"/>
              <a:t>‹#›</a:t>
            </a:fld>
            <a:endParaRPr kumimoji="1" lang="ja-JP" altLang="en-US"/>
          </a:p>
        </p:txBody>
      </p:sp>
    </p:spTree>
    <p:extLst>
      <p:ext uri="{BB962C8B-B14F-4D97-AF65-F5344CB8AC3E}">
        <p14:creationId xmlns:p14="http://schemas.microsoft.com/office/powerpoint/2010/main" val="3027119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88675BC-7A9C-4163-A063-696BB75419A4}" type="datetime1">
              <a:rPr kumimoji="1" lang="ja-JP" altLang="en-US" smtClean="0"/>
              <a:t>2024/4/9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F3E210C-ED37-460F-A729-4CF746DEF2D6}" type="slidenum">
              <a:rPr kumimoji="1" lang="ja-JP" altLang="en-US" smtClean="0"/>
              <a:t>‹#›</a:t>
            </a:fld>
            <a:endParaRPr kumimoji="1" lang="ja-JP" altLang="en-US"/>
          </a:p>
        </p:txBody>
      </p:sp>
    </p:spTree>
    <p:extLst>
      <p:ext uri="{BB962C8B-B14F-4D97-AF65-F5344CB8AC3E}">
        <p14:creationId xmlns:p14="http://schemas.microsoft.com/office/powerpoint/2010/main" val="1444006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E7738CD-7863-483F-88C5-9AD2CF93002B}" type="datetime1">
              <a:rPr kumimoji="1" lang="ja-JP" altLang="en-US" smtClean="0"/>
              <a:t>2024/4/9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F3E210C-ED37-460F-A729-4CF746DEF2D6}" type="slidenum">
              <a:rPr kumimoji="1" lang="ja-JP" altLang="en-US" smtClean="0"/>
              <a:t>‹#›</a:t>
            </a:fld>
            <a:endParaRPr kumimoji="1" lang="ja-JP" altLang="en-US"/>
          </a:p>
        </p:txBody>
      </p:sp>
    </p:spTree>
    <p:extLst>
      <p:ext uri="{BB962C8B-B14F-4D97-AF65-F5344CB8AC3E}">
        <p14:creationId xmlns:p14="http://schemas.microsoft.com/office/powerpoint/2010/main" val="3422009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CC80702-39CA-4DB6-856D-5DEBA67C910B}" type="datetime1">
              <a:rPr kumimoji="1" lang="ja-JP" altLang="en-US" smtClean="0"/>
              <a:t>2024/4/9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F3E210C-ED37-460F-A729-4CF746DEF2D6}" type="slidenum">
              <a:rPr kumimoji="1" lang="ja-JP" altLang="en-US" smtClean="0"/>
              <a:t>‹#›</a:t>
            </a:fld>
            <a:endParaRPr kumimoji="1" lang="ja-JP" altLang="en-US"/>
          </a:p>
        </p:txBody>
      </p:sp>
    </p:spTree>
    <p:extLst>
      <p:ext uri="{BB962C8B-B14F-4D97-AF65-F5344CB8AC3E}">
        <p14:creationId xmlns:p14="http://schemas.microsoft.com/office/powerpoint/2010/main" val="834537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592E20F-1549-4BA4-878E-94378D409E76}" type="datetime1">
              <a:rPr kumimoji="1" lang="ja-JP" altLang="en-US" smtClean="0"/>
              <a:t>2024/4/9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F3E210C-ED37-460F-A729-4CF746DEF2D6}" type="slidenum">
              <a:rPr kumimoji="1" lang="ja-JP" altLang="en-US" smtClean="0"/>
              <a:t>‹#›</a:t>
            </a:fld>
            <a:endParaRPr kumimoji="1" lang="ja-JP" altLang="en-US"/>
          </a:p>
        </p:txBody>
      </p:sp>
    </p:spTree>
    <p:extLst>
      <p:ext uri="{BB962C8B-B14F-4D97-AF65-F5344CB8AC3E}">
        <p14:creationId xmlns:p14="http://schemas.microsoft.com/office/powerpoint/2010/main" val="72653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085D656-B5DD-4D71-BEF5-DE7D8EA47CA7}" type="datetime1">
              <a:rPr kumimoji="1" lang="ja-JP" altLang="en-US" smtClean="0"/>
              <a:t>2024/4/9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F3E210C-ED37-460F-A729-4CF746DEF2D6}" type="slidenum">
              <a:rPr kumimoji="1" lang="ja-JP" altLang="en-US" smtClean="0"/>
              <a:t>‹#›</a:t>
            </a:fld>
            <a:endParaRPr kumimoji="1" lang="ja-JP" altLang="en-US"/>
          </a:p>
        </p:txBody>
      </p:sp>
    </p:spTree>
    <p:extLst>
      <p:ext uri="{BB962C8B-B14F-4D97-AF65-F5344CB8AC3E}">
        <p14:creationId xmlns:p14="http://schemas.microsoft.com/office/powerpoint/2010/main" val="3346091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AF9169E-08CB-4DFC-975F-EAB91ACD9294}" type="datetime1">
              <a:rPr kumimoji="1" lang="ja-JP" altLang="en-US" smtClean="0"/>
              <a:t>2024/4/9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F3E210C-ED37-460F-A729-4CF746DEF2D6}" type="slidenum">
              <a:rPr kumimoji="1" lang="ja-JP" altLang="en-US" smtClean="0"/>
              <a:t>‹#›</a:t>
            </a:fld>
            <a:endParaRPr kumimoji="1" lang="ja-JP" altLang="en-US"/>
          </a:p>
        </p:txBody>
      </p:sp>
    </p:spTree>
    <p:extLst>
      <p:ext uri="{BB962C8B-B14F-4D97-AF65-F5344CB8AC3E}">
        <p14:creationId xmlns:p14="http://schemas.microsoft.com/office/powerpoint/2010/main" val="1135501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6AEB119-6633-4ADF-B09D-BE7FBF44DCE4}" type="datetime1">
              <a:rPr kumimoji="1" lang="ja-JP" altLang="en-US" smtClean="0"/>
              <a:t>2024/4/9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F3E210C-ED37-460F-A729-4CF746DEF2D6}" type="slidenum">
              <a:rPr kumimoji="1" lang="ja-JP" altLang="en-US" smtClean="0"/>
              <a:t>‹#›</a:t>
            </a:fld>
            <a:endParaRPr kumimoji="1" lang="ja-JP" altLang="en-US"/>
          </a:p>
        </p:txBody>
      </p:sp>
    </p:spTree>
    <p:extLst>
      <p:ext uri="{BB962C8B-B14F-4D97-AF65-F5344CB8AC3E}">
        <p14:creationId xmlns:p14="http://schemas.microsoft.com/office/powerpoint/2010/main" val="2108401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3DCBD9A-82C3-43CD-84A1-90FCB34369D3}" type="datetime1">
              <a:rPr kumimoji="1" lang="ja-JP" altLang="en-US" smtClean="0"/>
              <a:t>2024/4/9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F3E210C-ED37-460F-A729-4CF746DEF2D6}" type="slidenum">
              <a:rPr kumimoji="1" lang="ja-JP" altLang="en-US" smtClean="0"/>
              <a:t>‹#›</a:t>
            </a:fld>
            <a:endParaRPr kumimoji="1" lang="ja-JP" altLang="en-US"/>
          </a:p>
        </p:txBody>
      </p:sp>
    </p:spTree>
    <p:extLst>
      <p:ext uri="{BB962C8B-B14F-4D97-AF65-F5344CB8AC3E}">
        <p14:creationId xmlns:p14="http://schemas.microsoft.com/office/powerpoint/2010/main" val="1533347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63F6841-96E0-4DC6-AB69-937E41375031}" type="datetime1">
              <a:rPr kumimoji="1" lang="ja-JP" altLang="en-US" smtClean="0"/>
              <a:t>2024/4/9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F3E210C-ED37-460F-A729-4CF746DEF2D6}" type="slidenum">
              <a:rPr kumimoji="1" lang="ja-JP" altLang="en-US" smtClean="0"/>
              <a:t>‹#›</a:t>
            </a:fld>
            <a:endParaRPr kumimoji="1" lang="ja-JP" altLang="en-US"/>
          </a:p>
        </p:txBody>
      </p:sp>
    </p:spTree>
    <p:extLst>
      <p:ext uri="{BB962C8B-B14F-4D97-AF65-F5344CB8AC3E}">
        <p14:creationId xmlns:p14="http://schemas.microsoft.com/office/powerpoint/2010/main" val="3991782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6C5D7-8625-460E-8B15-6629F0333A37}" type="datetime1">
              <a:rPr kumimoji="1" lang="ja-JP" altLang="en-US" smtClean="0"/>
              <a:t>2024/4/9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3E210C-ED37-460F-A729-4CF746DEF2D6}" type="slidenum">
              <a:rPr kumimoji="1" lang="ja-JP" altLang="en-US" smtClean="0"/>
              <a:t>‹#›</a:t>
            </a:fld>
            <a:endParaRPr kumimoji="1" lang="ja-JP" altLang="en-US"/>
          </a:p>
        </p:txBody>
      </p:sp>
    </p:spTree>
    <p:extLst>
      <p:ext uri="{BB962C8B-B14F-4D97-AF65-F5344CB8AC3E}">
        <p14:creationId xmlns:p14="http://schemas.microsoft.com/office/powerpoint/2010/main" val="2378300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Autofit/>
          </a:bodyPr>
          <a:lstStyle/>
          <a:p>
            <a:pPr algn="l"/>
            <a:r>
              <a:rPr lang="ja-JP" altLang="en-US" sz="3200" dirty="0" smtClean="0"/>
              <a:t>介護予防・日常生活支援総合事業説明会</a:t>
            </a:r>
            <a:r>
              <a:rPr lang="en-US" altLang="ja-JP" sz="3200" dirty="0" smtClean="0"/>
              <a:t/>
            </a:r>
            <a:br>
              <a:rPr lang="en-US" altLang="ja-JP" sz="3200" dirty="0" smtClean="0"/>
            </a:br>
            <a:r>
              <a:rPr lang="ja-JP" altLang="en-US" sz="3200" dirty="0" smtClean="0"/>
              <a:t>　　</a:t>
            </a:r>
            <a:r>
              <a:rPr lang="ja-JP" altLang="en-US" sz="2400" dirty="0" smtClean="0"/>
              <a:t>（第２回　訪問型・通所型サービス事業所向け）</a:t>
            </a:r>
            <a:r>
              <a:rPr lang="en-US" altLang="ja-JP" sz="2400" dirty="0" smtClean="0"/>
              <a:t/>
            </a:r>
            <a:br>
              <a:rPr lang="en-US" altLang="ja-JP" sz="2400" dirty="0" smtClean="0"/>
            </a:br>
            <a:r>
              <a:rPr lang="en-US" altLang="ja-JP" sz="2400" dirty="0" smtClean="0"/>
              <a:t/>
            </a:r>
            <a:br>
              <a:rPr lang="en-US" altLang="ja-JP" sz="2400" dirty="0" smtClean="0"/>
            </a:br>
            <a:endParaRPr lang="ja-JP" altLang="en-US" sz="2400" dirty="0"/>
          </a:p>
        </p:txBody>
      </p:sp>
      <p:sp>
        <p:nvSpPr>
          <p:cNvPr id="3" name="サブタイトル 2"/>
          <p:cNvSpPr>
            <a:spLocks noGrp="1"/>
          </p:cNvSpPr>
          <p:nvPr>
            <p:ph type="subTitle" idx="1"/>
          </p:nvPr>
        </p:nvSpPr>
        <p:spPr/>
        <p:txBody>
          <a:bodyPr/>
          <a:lstStyle/>
          <a:p>
            <a:r>
              <a:rPr lang="ja-JP" altLang="en-US" sz="2800" dirty="0" smtClean="0">
                <a:solidFill>
                  <a:schemeClr val="accent2"/>
                </a:solidFill>
              </a:rPr>
              <a:t>平成２９年　１月３０日</a:t>
            </a:r>
            <a:endParaRPr lang="en-US" altLang="ja-JP" sz="2800" dirty="0" smtClean="0">
              <a:solidFill>
                <a:schemeClr val="accent2"/>
              </a:solidFill>
            </a:endParaRPr>
          </a:p>
          <a:p>
            <a:r>
              <a:rPr lang="ja-JP" altLang="en-US" sz="2800" dirty="0" smtClean="0">
                <a:solidFill>
                  <a:schemeClr val="accent2"/>
                </a:solidFill>
              </a:rPr>
              <a:t>天理市介護福祉課地域包括ケア推進室</a:t>
            </a:r>
            <a:endParaRPr lang="en-US" altLang="ja-JP" sz="2800" dirty="0" smtClean="0">
              <a:solidFill>
                <a:schemeClr val="accent2"/>
              </a:solidFill>
            </a:endParaRPr>
          </a:p>
          <a:p>
            <a:endParaRPr lang="en-US" altLang="ja-JP" dirty="0" smtClean="0"/>
          </a:p>
          <a:p>
            <a:endParaRPr lang="en-US" altLang="ja-JP" dirty="0" smtClean="0"/>
          </a:p>
          <a:p>
            <a:endParaRPr lang="en-US" altLang="ja-JP" dirty="0" smtClean="0"/>
          </a:p>
          <a:p>
            <a:endParaRPr lang="ja-JP" altLang="en-US" dirty="0"/>
          </a:p>
        </p:txBody>
      </p:sp>
      <p:sp>
        <p:nvSpPr>
          <p:cNvPr id="12" name="スライド番号プレースホルダー 11"/>
          <p:cNvSpPr>
            <a:spLocks noGrp="1"/>
          </p:cNvSpPr>
          <p:nvPr>
            <p:ph type="sldNum" sz="quarter" idx="12"/>
          </p:nvPr>
        </p:nvSpPr>
        <p:spPr/>
        <p:txBody>
          <a:bodyPr/>
          <a:lstStyle/>
          <a:p>
            <a:fld id="{EF3E210C-ED37-460F-A729-4CF746DEF2D6}" type="slidenum">
              <a:rPr kumimoji="1" lang="ja-JP" altLang="en-US" smtClean="0"/>
              <a:t>1</a:t>
            </a:fld>
            <a:endParaRPr kumimoji="1" lang="ja-JP" altLang="en-US"/>
          </a:p>
        </p:txBody>
      </p:sp>
    </p:spTree>
    <p:extLst>
      <p:ext uri="{BB962C8B-B14F-4D97-AF65-F5344CB8AC3E}">
        <p14:creationId xmlns:p14="http://schemas.microsoft.com/office/powerpoint/2010/main" val="691158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sz="3600" dirty="0" smtClean="0"/>
              <a:t>③　</a:t>
            </a:r>
            <a:r>
              <a:rPr lang="ja-JP" altLang="ja-JP" sz="3600" dirty="0" smtClean="0"/>
              <a:t>事業者</a:t>
            </a:r>
            <a:r>
              <a:rPr lang="ja-JP" altLang="en-US" sz="3600" dirty="0" smtClean="0"/>
              <a:t>指定等</a:t>
            </a:r>
            <a:r>
              <a:rPr lang="ja-JP" altLang="ja-JP" sz="3600" dirty="0" smtClean="0"/>
              <a:t>について</a:t>
            </a:r>
            <a:endParaRPr kumimoji="1" lang="ja-JP" altLang="en-US" sz="3600" dirty="0"/>
          </a:p>
        </p:txBody>
      </p:sp>
      <p:sp>
        <p:nvSpPr>
          <p:cNvPr id="3" name="コンテンツ プレースホルダー 2"/>
          <p:cNvSpPr>
            <a:spLocks noGrp="1"/>
          </p:cNvSpPr>
          <p:nvPr>
            <p:ph idx="1"/>
          </p:nvPr>
        </p:nvSpPr>
        <p:spPr>
          <a:xfrm>
            <a:off x="457200" y="1268760"/>
            <a:ext cx="8229600" cy="5040560"/>
          </a:xfrm>
        </p:spPr>
        <p:txBody>
          <a:bodyPr>
            <a:normAutofit fontScale="77500" lnSpcReduction="20000"/>
          </a:bodyPr>
          <a:lstStyle/>
          <a:p>
            <a:r>
              <a:rPr lang="ja-JP" altLang="en-US" dirty="0" smtClean="0"/>
              <a:t>　</a:t>
            </a:r>
            <a:r>
              <a:rPr lang="ja-JP" altLang="en-US" sz="2600" dirty="0" smtClean="0"/>
              <a:t> </a:t>
            </a:r>
            <a:r>
              <a:rPr lang="ja-JP" altLang="ja-JP" sz="2600" dirty="0" smtClean="0"/>
              <a:t>平成</a:t>
            </a:r>
            <a:r>
              <a:rPr lang="ja-JP" altLang="ja-JP" sz="2600" dirty="0"/>
              <a:t>２７年４月１日時点で、全国の事業所（介護</a:t>
            </a:r>
            <a:r>
              <a:rPr lang="ja-JP" altLang="ja-JP" sz="2600" dirty="0" smtClean="0"/>
              <a:t>予防訪問介護</a:t>
            </a:r>
            <a:endParaRPr lang="en-US" altLang="ja-JP" sz="2600" dirty="0" smtClean="0"/>
          </a:p>
          <a:p>
            <a:pPr marL="0" indent="0">
              <a:buNone/>
            </a:pPr>
            <a:r>
              <a:rPr lang="en-US" altLang="ja-JP" sz="2600" dirty="0"/>
              <a:t> </a:t>
            </a:r>
            <a:r>
              <a:rPr lang="en-US" altLang="ja-JP" sz="2600" dirty="0" smtClean="0"/>
              <a:t>    </a:t>
            </a:r>
            <a:r>
              <a:rPr lang="ja-JP" altLang="ja-JP" sz="2600" dirty="0" smtClean="0"/>
              <a:t>及び</a:t>
            </a:r>
            <a:r>
              <a:rPr lang="ja-JP" altLang="ja-JP" sz="2600" dirty="0"/>
              <a:t>介護予防通所介護事業所）が</a:t>
            </a:r>
            <a:r>
              <a:rPr lang="ja-JP" altLang="ja-JP" sz="2600" dirty="0" smtClean="0"/>
              <a:t>総合事業の</a:t>
            </a:r>
            <a:r>
              <a:rPr lang="ja-JP" altLang="ja-JP" sz="2600" dirty="0"/>
              <a:t>「</a:t>
            </a:r>
            <a:r>
              <a:rPr lang="ja-JP" altLang="ja-JP" sz="2600" dirty="0" smtClean="0"/>
              <a:t>みなし</a:t>
            </a:r>
            <a:r>
              <a:rPr lang="ja-JP" altLang="ja-JP" sz="2600" dirty="0"/>
              <a:t>指定</a:t>
            </a:r>
            <a:r>
              <a:rPr lang="ja-JP" altLang="ja-JP" sz="2600" dirty="0" smtClean="0"/>
              <a:t>事業</a:t>
            </a:r>
            <a:endParaRPr lang="en-US" altLang="ja-JP" sz="2600" dirty="0" smtClean="0"/>
          </a:p>
          <a:p>
            <a:pPr marL="0" indent="0">
              <a:buNone/>
            </a:pPr>
            <a:r>
              <a:rPr lang="en-US" altLang="ja-JP" sz="2600" dirty="0"/>
              <a:t> </a:t>
            </a:r>
            <a:r>
              <a:rPr lang="en-US" altLang="ja-JP" sz="2600" dirty="0" smtClean="0"/>
              <a:t>    </a:t>
            </a:r>
            <a:r>
              <a:rPr lang="ja-JP" altLang="ja-JP" sz="2600" dirty="0" smtClean="0"/>
              <a:t>所</a:t>
            </a:r>
            <a:r>
              <a:rPr lang="ja-JP" altLang="ja-JP" sz="2600" dirty="0"/>
              <a:t>」となって</a:t>
            </a:r>
            <a:r>
              <a:rPr lang="ja-JP" altLang="ja-JP" sz="2600" dirty="0" smtClean="0"/>
              <a:t>い</a:t>
            </a:r>
            <a:r>
              <a:rPr lang="ja-JP" altLang="en-US" sz="2600" dirty="0" smtClean="0"/>
              <a:t>る</a:t>
            </a:r>
            <a:r>
              <a:rPr lang="ja-JP" altLang="ja-JP" sz="2600" dirty="0" smtClean="0"/>
              <a:t>ので</a:t>
            </a:r>
            <a:r>
              <a:rPr lang="ja-JP" altLang="ja-JP" sz="2600" dirty="0"/>
              <a:t>、特別な</a:t>
            </a:r>
            <a:r>
              <a:rPr lang="ja-JP" altLang="ja-JP" sz="2600" dirty="0" smtClean="0"/>
              <a:t>手続き</a:t>
            </a:r>
            <a:r>
              <a:rPr lang="ja-JP" altLang="ja-JP" sz="2600" dirty="0"/>
              <a:t>なしに</a:t>
            </a:r>
            <a:r>
              <a:rPr lang="ja-JP" altLang="ja-JP" sz="2600" dirty="0" smtClean="0"/>
              <a:t>指定事</a:t>
            </a:r>
            <a:r>
              <a:rPr lang="ja-JP" altLang="ja-JP" sz="2600" dirty="0"/>
              <a:t>業者となって</a:t>
            </a:r>
            <a:r>
              <a:rPr lang="ja-JP" altLang="ja-JP" sz="2600" dirty="0" smtClean="0"/>
              <a:t>い</a:t>
            </a:r>
            <a:r>
              <a:rPr lang="ja-JP" altLang="en-US" sz="2600" dirty="0" smtClean="0"/>
              <a:t>る</a:t>
            </a:r>
            <a:r>
              <a:rPr lang="ja-JP" altLang="ja-JP" sz="2600" dirty="0" smtClean="0"/>
              <a:t>。</a:t>
            </a:r>
            <a:endParaRPr lang="en-US" altLang="ja-JP" sz="2600" dirty="0" smtClean="0"/>
          </a:p>
          <a:p>
            <a:pPr marL="0" indent="0">
              <a:buNone/>
            </a:pPr>
            <a:endParaRPr lang="en-US" altLang="ja-JP" sz="2600" dirty="0" smtClean="0"/>
          </a:p>
          <a:p>
            <a:pPr marL="0" indent="0">
              <a:buNone/>
            </a:pPr>
            <a:r>
              <a:rPr lang="ja-JP" altLang="en-US" dirty="0">
                <a:latin typeface="+mn-ea"/>
              </a:rPr>
              <a:t> </a:t>
            </a:r>
            <a:r>
              <a:rPr lang="ja-JP" altLang="en-US" dirty="0" smtClean="0">
                <a:latin typeface="+mn-ea"/>
              </a:rPr>
              <a:t>　</a:t>
            </a:r>
            <a:r>
              <a:rPr lang="ja-JP" altLang="en-US" u="sng" dirty="0" smtClean="0">
                <a:latin typeface="+mn-ea"/>
              </a:rPr>
              <a:t>    </a:t>
            </a:r>
            <a:r>
              <a:rPr lang="ja-JP" altLang="en-US" u="sng" dirty="0" smtClean="0">
                <a:solidFill>
                  <a:srgbClr val="002060"/>
                </a:solidFill>
                <a:latin typeface="+mn-ea"/>
              </a:rPr>
              <a:t>なお、この「みなし」の期間は平成３０年３月３１日</a:t>
            </a:r>
            <a:endParaRPr lang="en-US" altLang="ja-JP" u="sng" dirty="0" smtClean="0">
              <a:solidFill>
                <a:srgbClr val="002060"/>
              </a:solidFill>
              <a:latin typeface="+mn-ea"/>
            </a:endParaRPr>
          </a:p>
          <a:p>
            <a:pPr marL="0" indent="0">
              <a:buNone/>
            </a:pPr>
            <a:r>
              <a:rPr lang="ja-JP" altLang="en-US" dirty="0" smtClean="0">
                <a:solidFill>
                  <a:srgbClr val="002060"/>
                </a:solidFill>
                <a:latin typeface="+mn-ea"/>
              </a:rPr>
              <a:t>   </a:t>
            </a:r>
            <a:r>
              <a:rPr lang="ja-JP" altLang="en-US" u="sng" dirty="0" smtClean="0">
                <a:solidFill>
                  <a:srgbClr val="002060"/>
                </a:solidFill>
                <a:latin typeface="+mn-ea"/>
              </a:rPr>
              <a:t>までで、平成３０年４月１日以降は、天理市への指定</a:t>
            </a:r>
            <a:endParaRPr lang="en-US" altLang="ja-JP" u="sng" dirty="0" smtClean="0">
              <a:solidFill>
                <a:srgbClr val="002060"/>
              </a:solidFill>
              <a:latin typeface="+mn-ea"/>
            </a:endParaRPr>
          </a:p>
          <a:p>
            <a:pPr marL="0" indent="0">
              <a:buNone/>
            </a:pPr>
            <a:r>
              <a:rPr lang="en-US" altLang="ja-JP" dirty="0">
                <a:solidFill>
                  <a:srgbClr val="002060"/>
                </a:solidFill>
                <a:latin typeface="+mn-ea"/>
              </a:rPr>
              <a:t> </a:t>
            </a:r>
            <a:r>
              <a:rPr lang="en-US" altLang="ja-JP" dirty="0" smtClean="0">
                <a:solidFill>
                  <a:srgbClr val="002060"/>
                </a:solidFill>
                <a:latin typeface="+mn-ea"/>
              </a:rPr>
              <a:t>  </a:t>
            </a:r>
            <a:r>
              <a:rPr lang="ja-JP" altLang="en-US" u="sng" dirty="0" smtClean="0">
                <a:solidFill>
                  <a:srgbClr val="002060"/>
                </a:solidFill>
                <a:latin typeface="+mn-ea"/>
              </a:rPr>
              <a:t>申請が必要。</a:t>
            </a:r>
            <a:r>
              <a:rPr lang="ja-JP" altLang="en-US" u="sng" dirty="0" smtClean="0">
                <a:solidFill>
                  <a:srgbClr val="FF0000"/>
                </a:solidFill>
                <a:latin typeface="+mn-ea"/>
              </a:rPr>
              <a:t>（指定申請の詳細は、別添指定申請に</a:t>
            </a:r>
            <a:endParaRPr lang="en-US" altLang="ja-JP" u="sng" dirty="0" smtClean="0">
              <a:solidFill>
                <a:srgbClr val="FF0000"/>
              </a:solidFill>
              <a:latin typeface="+mn-ea"/>
            </a:endParaRPr>
          </a:p>
          <a:p>
            <a:pPr marL="0" indent="0">
              <a:buNone/>
            </a:pPr>
            <a:r>
              <a:rPr lang="ja-JP" altLang="en-US" dirty="0">
                <a:solidFill>
                  <a:srgbClr val="FF0000"/>
                </a:solidFill>
                <a:latin typeface="+mn-ea"/>
              </a:rPr>
              <a:t>　 </a:t>
            </a:r>
            <a:r>
              <a:rPr lang="ja-JP" altLang="en-US" u="sng" dirty="0" smtClean="0">
                <a:solidFill>
                  <a:srgbClr val="FF0000"/>
                </a:solidFill>
                <a:latin typeface="+mn-ea"/>
              </a:rPr>
              <a:t>かかる添付書類一覧を参照。）</a:t>
            </a:r>
            <a:endParaRPr lang="en-US" altLang="ja-JP" u="sng" dirty="0" smtClean="0">
              <a:solidFill>
                <a:srgbClr val="FF0000"/>
              </a:solidFill>
            </a:endParaRPr>
          </a:p>
          <a:p>
            <a:pPr marL="0" indent="0">
              <a:buNone/>
            </a:pPr>
            <a:endParaRPr lang="ja-JP" altLang="ja-JP" dirty="0"/>
          </a:p>
          <a:p>
            <a:r>
              <a:rPr lang="en-US" altLang="ja-JP" u="sng" dirty="0" smtClean="0">
                <a:solidFill>
                  <a:srgbClr val="002060"/>
                </a:solidFill>
              </a:rPr>
              <a:t>    </a:t>
            </a:r>
            <a:r>
              <a:rPr lang="ja-JP" altLang="ja-JP" u="sng" dirty="0" smtClean="0">
                <a:solidFill>
                  <a:srgbClr val="002060"/>
                </a:solidFill>
              </a:rPr>
              <a:t>平成</a:t>
            </a:r>
            <a:r>
              <a:rPr lang="ja-JP" altLang="ja-JP" u="sng" dirty="0">
                <a:solidFill>
                  <a:srgbClr val="002060"/>
                </a:solidFill>
              </a:rPr>
              <a:t>２７年４月１日以降に</a:t>
            </a:r>
            <a:r>
              <a:rPr lang="ja-JP" altLang="ja-JP" u="sng" dirty="0" smtClean="0">
                <a:solidFill>
                  <a:srgbClr val="002060"/>
                </a:solidFill>
              </a:rPr>
              <a:t>新規</a:t>
            </a:r>
            <a:r>
              <a:rPr lang="ja-JP" altLang="en-US" u="sng" dirty="0">
                <a:solidFill>
                  <a:srgbClr val="002060"/>
                </a:solidFill>
              </a:rPr>
              <a:t>で</a:t>
            </a:r>
            <a:r>
              <a:rPr lang="ja-JP" altLang="ja-JP" u="sng" dirty="0" smtClean="0">
                <a:solidFill>
                  <a:srgbClr val="002060"/>
                </a:solidFill>
              </a:rPr>
              <a:t>指定</a:t>
            </a:r>
            <a:r>
              <a:rPr lang="ja-JP" altLang="en-US" u="sng" dirty="0" smtClean="0">
                <a:solidFill>
                  <a:srgbClr val="002060"/>
                </a:solidFill>
              </a:rPr>
              <a:t>された</a:t>
            </a:r>
            <a:r>
              <a:rPr lang="ja-JP" altLang="ja-JP" u="sng" dirty="0" smtClean="0">
                <a:solidFill>
                  <a:srgbClr val="002060"/>
                </a:solidFill>
              </a:rPr>
              <a:t>事業所</a:t>
            </a:r>
            <a:endParaRPr lang="en-US" altLang="ja-JP" u="sng" dirty="0" smtClean="0">
              <a:solidFill>
                <a:srgbClr val="002060"/>
              </a:solidFill>
            </a:endParaRPr>
          </a:p>
          <a:p>
            <a:pPr marL="0" indent="0">
              <a:buNone/>
            </a:pPr>
            <a:r>
              <a:rPr lang="en-US" altLang="ja-JP" dirty="0">
                <a:solidFill>
                  <a:srgbClr val="002060"/>
                </a:solidFill>
              </a:rPr>
              <a:t> </a:t>
            </a:r>
            <a:r>
              <a:rPr lang="en-US" altLang="ja-JP" dirty="0" smtClean="0">
                <a:solidFill>
                  <a:srgbClr val="002060"/>
                </a:solidFill>
              </a:rPr>
              <a:t>   </a:t>
            </a:r>
            <a:r>
              <a:rPr lang="ja-JP" altLang="ja-JP" u="sng" dirty="0" smtClean="0">
                <a:solidFill>
                  <a:srgbClr val="002060"/>
                </a:solidFill>
              </a:rPr>
              <a:t>は、</a:t>
            </a:r>
            <a:r>
              <a:rPr lang="en-US" altLang="ja-JP" u="sng" dirty="0" smtClean="0">
                <a:solidFill>
                  <a:srgbClr val="002060"/>
                </a:solidFill>
              </a:rPr>
              <a:t> </a:t>
            </a:r>
            <a:r>
              <a:rPr lang="ja-JP" altLang="ja-JP" u="sng" dirty="0" smtClean="0">
                <a:solidFill>
                  <a:srgbClr val="002060"/>
                </a:solidFill>
              </a:rPr>
              <a:t>みなし</a:t>
            </a:r>
            <a:r>
              <a:rPr lang="ja-JP" altLang="ja-JP" u="sng" dirty="0">
                <a:solidFill>
                  <a:srgbClr val="002060"/>
                </a:solidFill>
              </a:rPr>
              <a:t>指定と</a:t>
            </a:r>
            <a:r>
              <a:rPr lang="ja-JP" altLang="ja-JP" u="sng" dirty="0" smtClean="0">
                <a:solidFill>
                  <a:srgbClr val="002060"/>
                </a:solidFill>
              </a:rPr>
              <a:t>な</a:t>
            </a:r>
            <a:r>
              <a:rPr lang="ja-JP" altLang="en-US" u="sng" dirty="0" smtClean="0">
                <a:solidFill>
                  <a:srgbClr val="002060"/>
                </a:solidFill>
              </a:rPr>
              <a:t>らない</a:t>
            </a:r>
            <a:r>
              <a:rPr lang="ja-JP" altLang="ja-JP" u="sng" dirty="0" smtClean="0">
                <a:solidFill>
                  <a:srgbClr val="002060"/>
                </a:solidFill>
              </a:rPr>
              <a:t>ので</a:t>
            </a:r>
            <a:r>
              <a:rPr lang="ja-JP" altLang="ja-JP" u="sng" dirty="0">
                <a:solidFill>
                  <a:srgbClr val="002060"/>
                </a:solidFill>
              </a:rPr>
              <a:t>、天理市への指定</a:t>
            </a:r>
            <a:r>
              <a:rPr lang="ja-JP" altLang="ja-JP" u="sng" dirty="0" smtClean="0">
                <a:solidFill>
                  <a:srgbClr val="002060"/>
                </a:solidFill>
              </a:rPr>
              <a:t>申請</a:t>
            </a:r>
            <a:r>
              <a:rPr lang="en-US" altLang="ja-JP" u="sng" dirty="0" smtClean="0">
                <a:solidFill>
                  <a:srgbClr val="002060"/>
                </a:solidFill>
              </a:rPr>
              <a:t> </a:t>
            </a:r>
          </a:p>
          <a:p>
            <a:pPr marL="0" lvl="0" indent="0">
              <a:buNone/>
            </a:pPr>
            <a:r>
              <a:rPr lang="en-US" altLang="ja-JP" dirty="0">
                <a:solidFill>
                  <a:srgbClr val="002060"/>
                </a:solidFill>
              </a:rPr>
              <a:t> </a:t>
            </a:r>
            <a:r>
              <a:rPr lang="en-US" altLang="ja-JP" dirty="0" smtClean="0">
                <a:solidFill>
                  <a:srgbClr val="002060"/>
                </a:solidFill>
              </a:rPr>
              <a:t>   </a:t>
            </a:r>
            <a:r>
              <a:rPr lang="ja-JP" altLang="ja-JP" u="sng" dirty="0" smtClean="0">
                <a:solidFill>
                  <a:srgbClr val="002060"/>
                </a:solidFill>
              </a:rPr>
              <a:t>が必要。</a:t>
            </a:r>
            <a:r>
              <a:rPr lang="ja-JP" altLang="en-US" u="sng" dirty="0" smtClean="0">
                <a:solidFill>
                  <a:srgbClr val="FF0000"/>
                </a:solidFill>
              </a:rPr>
              <a:t>（指定申請の詳細は、別添</a:t>
            </a:r>
            <a:r>
              <a:rPr lang="ja-JP" altLang="en-US" u="sng" dirty="0">
                <a:solidFill>
                  <a:srgbClr val="FF0000"/>
                </a:solidFill>
                <a:latin typeface="ＭＳ Ｐゴシック"/>
              </a:rPr>
              <a:t>指定申請</a:t>
            </a:r>
            <a:r>
              <a:rPr lang="ja-JP" altLang="en-US" u="sng" dirty="0" smtClean="0">
                <a:solidFill>
                  <a:srgbClr val="FF0000"/>
                </a:solidFill>
                <a:latin typeface="ＭＳ Ｐゴシック"/>
              </a:rPr>
              <a:t>にかかる</a:t>
            </a:r>
            <a:endParaRPr lang="en-US" altLang="ja-JP" u="sng" dirty="0" smtClean="0">
              <a:solidFill>
                <a:srgbClr val="FF0000"/>
              </a:solidFill>
              <a:latin typeface="ＭＳ Ｐゴシック"/>
            </a:endParaRPr>
          </a:p>
          <a:p>
            <a:pPr marL="0" lvl="0" indent="0">
              <a:buNone/>
            </a:pPr>
            <a:r>
              <a:rPr lang="ja-JP" altLang="en-US" dirty="0">
                <a:solidFill>
                  <a:srgbClr val="FF0000"/>
                </a:solidFill>
                <a:latin typeface="ＭＳ Ｐゴシック"/>
              </a:rPr>
              <a:t>　 </a:t>
            </a:r>
            <a:r>
              <a:rPr lang="ja-JP" altLang="en-US" u="sng" dirty="0" smtClean="0">
                <a:solidFill>
                  <a:srgbClr val="FF0000"/>
                </a:solidFill>
                <a:latin typeface="ＭＳ Ｐゴシック"/>
              </a:rPr>
              <a:t>添付</a:t>
            </a:r>
            <a:r>
              <a:rPr lang="ja-JP" altLang="en-US" u="sng" dirty="0">
                <a:solidFill>
                  <a:srgbClr val="FF0000"/>
                </a:solidFill>
                <a:latin typeface="ＭＳ Ｐゴシック"/>
              </a:rPr>
              <a:t>書類一覧を参照。）</a:t>
            </a:r>
            <a:endParaRPr lang="en-US" altLang="ja-JP" u="sng" dirty="0">
              <a:solidFill>
                <a:srgbClr val="FF0000"/>
              </a:solidFill>
            </a:endParaRPr>
          </a:p>
          <a:p>
            <a:endParaRPr kumimoji="1" lang="ja-JP" altLang="en-US" dirty="0">
              <a:solidFill>
                <a:srgbClr val="FF0000"/>
              </a:solidFill>
            </a:endParaRPr>
          </a:p>
        </p:txBody>
      </p:sp>
      <p:sp>
        <p:nvSpPr>
          <p:cNvPr id="4" name="スライド番号プレースホルダー 3"/>
          <p:cNvSpPr>
            <a:spLocks noGrp="1"/>
          </p:cNvSpPr>
          <p:nvPr>
            <p:ph type="sldNum" sz="quarter" idx="12"/>
          </p:nvPr>
        </p:nvSpPr>
        <p:spPr/>
        <p:txBody>
          <a:bodyPr/>
          <a:lstStyle/>
          <a:p>
            <a:fld id="{EF3E210C-ED37-460F-A729-4CF746DEF2D6}" type="slidenum">
              <a:rPr kumimoji="1" lang="ja-JP" altLang="en-US" smtClean="0"/>
              <a:t>10</a:t>
            </a:fld>
            <a:endParaRPr kumimoji="1" lang="ja-JP" altLang="en-US"/>
          </a:p>
        </p:txBody>
      </p:sp>
    </p:spTree>
    <p:extLst>
      <p:ext uri="{BB962C8B-B14F-4D97-AF65-F5344CB8AC3E}">
        <p14:creationId xmlns:p14="http://schemas.microsoft.com/office/powerpoint/2010/main" val="859250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ja-JP" altLang="en-US" sz="3200" dirty="0" smtClean="0"/>
              <a:t>　定款及び運営規定・</a:t>
            </a:r>
            <a:r>
              <a:rPr kumimoji="1" lang="en-US" altLang="ja-JP" sz="3200" dirty="0" smtClean="0"/>
              <a:t/>
            </a:r>
            <a:br>
              <a:rPr kumimoji="1" lang="en-US" altLang="ja-JP" sz="3200" dirty="0" smtClean="0"/>
            </a:br>
            <a:r>
              <a:rPr kumimoji="1" lang="ja-JP" altLang="en-US" sz="3200" dirty="0" smtClean="0"/>
              <a:t>　契約書・重要事項説明書の変更について</a:t>
            </a:r>
            <a:endParaRPr kumimoji="1" lang="ja-JP" altLang="en-US" sz="3200" dirty="0"/>
          </a:p>
        </p:txBody>
      </p:sp>
      <p:sp>
        <p:nvSpPr>
          <p:cNvPr id="3" name="コンテンツ プレースホルダー 2"/>
          <p:cNvSpPr>
            <a:spLocks noGrp="1"/>
          </p:cNvSpPr>
          <p:nvPr>
            <p:ph idx="1"/>
          </p:nvPr>
        </p:nvSpPr>
        <p:spPr>
          <a:xfrm>
            <a:off x="457200" y="1412776"/>
            <a:ext cx="8229600" cy="4713387"/>
          </a:xfrm>
        </p:spPr>
        <p:txBody>
          <a:bodyPr>
            <a:normAutofit/>
          </a:bodyPr>
          <a:lstStyle/>
          <a:p>
            <a:pPr marL="0" indent="0">
              <a:buNone/>
            </a:pPr>
            <a:r>
              <a:rPr lang="ja-JP" altLang="en-US" dirty="0" smtClean="0"/>
              <a:t>○定款の変更</a:t>
            </a:r>
            <a:endParaRPr lang="en-US" altLang="ja-JP" dirty="0" smtClean="0"/>
          </a:p>
          <a:p>
            <a:pPr marL="0" indent="0">
              <a:buNone/>
            </a:pPr>
            <a:r>
              <a:rPr lang="ja-JP" altLang="en-US" sz="2000" dirty="0" smtClean="0"/>
              <a:t>・厚生労働省令に規定のあった旧介護予防訪問介護及び旧介護予防通所</a:t>
            </a:r>
            <a:endParaRPr lang="en-US" altLang="ja-JP" sz="2000" dirty="0" smtClean="0"/>
          </a:p>
          <a:p>
            <a:pPr marL="0" indent="0">
              <a:buNone/>
            </a:pPr>
            <a:r>
              <a:rPr lang="ja-JP" altLang="en-US" sz="2000" dirty="0"/>
              <a:t>　</a:t>
            </a:r>
            <a:r>
              <a:rPr lang="ja-JP" altLang="en-US" sz="2000" dirty="0" smtClean="0"/>
              <a:t>介護と同一の内容を総合事業のサービスとして規定するため、現在の定</a:t>
            </a:r>
            <a:endParaRPr lang="en-US" altLang="ja-JP" sz="2000" dirty="0" smtClean="0"/>
          </a:p>
          <a:p>
            <a:pPr marL="0" indent="0">
              <a:buNone/>
            </a:pPr>
            <a:r>
              <a:rPr lang="ja-JP" altLang="en-US" sz="2000" dirty="0" smtClean="0"/>
              <a:t>　款に介護予防訪問介護、介護予防通所介護に関する記載があれば、平成</a:t>
            </a:r>
            <a:endParaRPr lang="en-US" altLang="ja-JP" sz="2000" dirty="0" smtClean="0"/>
          </a:p>
          <a:p>
            <a:pPr marL="0" indent="0">
              <a:buNone/>
            </a:pPr>
            <a:r>
              <a:rPr lang="ja-JP" altLang="en-US" sz="2000" dirty="0"/>
              <a:t>　</a:t>
            </a:r>
            <a:r>
              <a:rPr lang="ja-JP" altLang="en-US" sz="2000" dirty="0" smtClean="0"/>
              <a:t>２９年４月１日付けの定款変更は必須としません。</a:t>
            </a:r>
            <a:endParaRPr lang="en-US" altLang="ja-JP" sz="2000" dirty="0" smtClean="0"/>
          </a:p>
          <a:p>
            <a:pPr marL="0" indent="0">
              <a:buNone/>
            </a:pPr>
            <a:r>
              <a:rPr kumimoji="1" lang="ja-JP" altLang="en-US" sz="2000" dirty="0" smtClean="0"/>
              <a:t>・但し、本来は総合事業の実施</a:t>
            </a:r>
            <a:r>
              <a:rPr lang="ja-JP" altLang="en-US" sz="2000" dirty="0"/>
              <a:t>に</a:t>
            </a:r>
            <a:r>
              <a:rPr lang="ja-JP" altLang="en-US" sz="2000" dirty="0" smtClean="0"/>
              <a:t>ついての記載がされるべきところなので、</a:t>
            </a:r>
            <a:endParaRPr lang="en-US" altLang="ja-JP" sz="2000" dirty="0" smtClean="0"/>
          </a:p>
          <a:p>
            <a:pPr marL="0" indent="0">
              <a:buNone/>
            </a:pPr>
            <a:r>
              <a:rPr lang="ja-JP" altLang="en-US" sz="2000" dirty="0"/>
              <a:t>　</a:t>
            </a:r>
            <a:r>
              <a:rPr lang="ja-JP" altLang="en-US" sz="2000" dirty="0" smtClean="0"/>
              <a:t>みなし指定の有効期限である平成３０年３月３１日までには変更を行うよう</a:t>
            </a:r>
            <a:endParaRPr lang="en-US" altLang="ja-JP" sz="2000" dirty="0" smtClean="0"/>
          </a:p>
          <a:p>
            <a:pPr marL="0" indent="0">
              <a:buNone/>
            </a:pPr>
            <a:r>
              <a:rPr lang="ja-JP" altLang="en-US" sz="2000" dirty="0"/>
              <a:t>　</a:t>
            </a:r>
            <a:r>
              <a:rPr lang="ja-JP" altLang="en-US" sz="2000" dirty="0" smtClean="0"/>
              <a:t>お願いします。</a:t>
            </a:r>
            <a:endParaRPr lang="en-US" altLang="ja-JP" sz="2000" dirty="0" smtClean="0"/>
          </a:p>
          <a:p>
            <a:pPr marL="0" indent="0">
              <a:buNone/>
            </a:pPr>
            <a:r>
              <a:rPr kumimoji="1" lang="ja-JP" altLang="en-US" sz="2000" dirty="0" smtClean="0"/>
              <a:t>　例：「介護保険法に基づく第１号訪問事業（又は第１号通所事業）」</a:t>
            </a:r>
            <a:endParaRPr kumimoji="1" lang="en-US" altLang="ja-JP" sz="2000" dirty="0" smtClean="0"/>
          </a:p>
          <a:p>
            <a:pPr marL="0" indent="0">
              <a:buNone/>
            </a:pPr>
            <a:r>
              <a:rPr lang="ja-JP" altLang="en-US" sz="2000" dirty="0" smtClean="0"/>
              <a:t>＊なお、みなし指定でない事業所は、平成２９年３月３１日までに変更を行う</a:t>
            </a:r>
            <a:endParaRPr lang="en-US" altLang="ja-JP" sz="2000" dirty="0" smtClean="0"/>
          </a:p>
          <a:p>
            <a:pPr marL="0" indent="0">
              <a:buNone/>
            </a:pPr>
            <a:r>
              <a:rPr lang="ja-JP" altLang="en-US" sz="2000" dirty="0"/>
              <a:t>　</a:t>
            </a:r>
            <a:r>
              <a:rPr lang="ja-JP" altLang="en-US" sz="2000" dirty="0" smtClean="0"/>
              <a:t>　ようお願いします。</a:t>
            </a:r>
            <a:endParaRPr lang="en-US" altLang="ja-JP" sz="2000" dirty="0" smtClean="0"/>
          </a:p>
          <a:p>
            <a:pPr marL="0" indent="0">
              <a:buNone/>
            </a:pPr>
            <a:r>
              <a:rPr lang="ja-JP" altLang="en-US" sz="2000" dirty="0" smtClean="0"/>
              <a:t>＊定款の変更は、監督機関への確認等必要な手続きをお願いします。</a:t>
            </a:r>
            <a:endParaRPr kumimoji="1" lang="ja-JP" altLang="en-US" sz="2000" dirty="0"/>
          </a:p>
        </p:txBody>
      </p:sp>
      <p:sp>
        <p:nvSpPr>
          <p:cNvPr id="4" name="スライド番号プレースホルダー 3"/>
          <p:cNvSpPr>
            <a:spLocks noGrp="1"/>
          </p:cNvSpPr>
          <p:nvPr>
            <p:ph type="sldNum" sz="quarter" idx="12"/>
          </p:nvPr>
        </p:nvSpPr>
        <p:spPr/>
        <p:txBody>
          <a:bodyPr/>
          <a:lstStyle/>
          <a:p>
            <a:fld id="{EF3E210C-ED37-460F-A729-4CF746DEF2D6}" type="slidenum">
              <a:rPr kumimoji="1" lang="ja-JP" altLang="en-US" smtClean="0"/>
              <a:t>11</a:t>
            </a:fld>
            <a:endParaRPr kumimoji="1" lang="ja-JP" altLang="en-US"/>
          </a:p>
        </p:txBody>
      </p:sp>
    </p:spTree>
    <p:extLst>
      <p:ext uri="{BB962C8B-B14F-4D97-AF65-F5344CB8AC3E}">
        <p14:creationId xmlns:p14="http://schemas.microsoft.com/office/powerpoint/2010/main" val="40767922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fontScale="90000"/>
          </a:bodyPr>
          <a:lstStyle/>
          <a:p>
            <a:pPr algn="l"/>
            <a:r>
              <a:rPr lang="ja-JP" altLang="en-US" dirty="0"/>
              <a:t>市外</a:t>
            </a:r>
            <a:r>
              <a:rPr lang="ja-JP" altLang="en-US" dirty="0" smtClean="0"/>
              <a:t>の事業者に関して</a:t>
            </a:r>
            <a:endParaRPr kumimoji="1" lang="ja-JP" altLang="en-US" dirty="0"/>
          </a:p>
        </p:txBody>
      </p:sp>
      <p:sp>
        <p:nvSpPr>
          <p:cNvPr id="3" name="コンテンツ プレースホルダー 2"/>
          <p:cNvSpPr>
            <a:spLocks noGrp="1"/>
          </p:cNvSpPr>
          <p:nvPr>
            <p:ph idx="1"/>
          </p:nvPr>
        </p:nvSpPr>
        <p:spPr>
          <a:xfrm>
            <a:off x="457200" y="1052736"/>
            <a:ext cx="8229600" cy="5073427"/>
          </a:xfrm>
        </p:spPr>
        <p:txBody>
          <a:bodyPr>
            <a:normAutofit fontScale="92500" lnSpcReduction="20000"/>
          </a:bodyPr>
          <a:lstStyle/>
          <a:p>
            <a:pPr marL="0" indent="0">
              <a:buNone/>
            </a:pPr>
            <a:r>
              <a:rPr kumimoji="1" lang="ja-JP" altLang="en-US" sz="2800" dirty="0" smtClean="0"/>
              <a:t>問）天理市に住所のある事業対象者及び要支援者が、　　　</a:t>
            </a:r>
            <a:endParaRPr kumimoji="1" lang="en-US" altLang="ja-JP" sz="2800" dirty="0" smtClean="0"/>
          </a:p>
          <a:p>
            <a:pPr marL="0" indent="0">
              <a:buNone/>
            </a:pPr>
            <a:r>
              <a:rPr lang="ja-JP" altLang="en-US" sz="2800" dirty="0"/>
              <a:t>　</a:t>
            </a:r>
            <a:r>
              <a:rPr lang="ja-JP" altLang="en-US" sz="2800" dirty="0" smtClean="0"/>
              <a:t>　他</a:t>
            </a:r>
            <a:r>
              <a:rPr kumimoji="1" lang="ja-JP" altLang="en-US" sz="2800" dirty="0" smtClean="0"/>
              <a:t>市町村の訪問介護や通所介護 を利用する場合は、　　　</a:t>
            </a:r>
            <a:endParaRPr kumimoji="1" lang="en-US" altLang="ja-JP" sz="2800" dirty="0" smtClean="0"/>
          </a:p>
          <a:p>
            <a:pPr marL="0" indent="0">
              <a:buNone/>
            </a:pPr>
            <a:r>
              <a:rPr lang="ja-JP" altLang="en-US" sz="2800" dirty="0"/>
              <a:t>　</a:t>
            </a:r>
            <a:r>
              <a:rPr lang="ja-JP" altLang="en-US" sz="2800" dirty="0" smtClean="0"/>
              <a:t>　</a:t>
            </a:r>
            <a:r>
              <a:rPr kumimoji="1" lang="ja-JP" altLang="en-US" sz="2800" dirty="0" smtClean="0"/>
              <a:t>総合事業となるのか。</a:t>
            </a:r>
            <a:endParaRPr kumimoji="1" lang="en-US" altLang="ja-JP" sz="2800" dirty="0" smtClean="0"/>
          </a:p>
          <a:p>
            <a:pPr marL="0" indent="0">
              <a:buNone/>
            </a:pPr>
            <a:r>
              <a:rPr lang="ja-JP" altLang="en-US" sz="2800" dirty="0" smtClean="0"/>
              <a:t>答）</a:t>
            </a:r>
            <a:r>
              <a:rPr lang="ja-JP" altLang="en-US" sz="2800" dirty="0" smtClean="0">
                <a:solidFill>
                  <a:srgbClr val="FF0000"/>
                </a:solidFill>
              </a:rPr>
              <a:t>天理市に住所のある事業対象者及び要支援者につい</a:t>
            </a:r>
            <a:endParaRPr lang="en-US" altLang="ja-JP" sz="2800" dirty="0" smtClean="0">
              <a:solidFill>
                <a:srgbClr val="FF0000"/>
              </a:solidFill>
            </a:endParaRPr>
          </a:p>
          <a:p>
            <a:pPr marL="0" indent="0">
              <a:buNone/>
            </a:pPr>
            <a:r>
              <a:rPr lang="ja-JP" altLang="en-US" sz="2800" dirty="0">
                <a:solidFill>
                  <a:srgbClr val="FF0000"/>
                </a:solidFill>
              </a:rPr>
              <a:t>　</a:t>
            </a:r>
            <a:r>
              <a:rPr lang="ja-JP" altLang="en-US" sz="2800" dirty="0" smtClean="0">
                <a:solidFill>
                  <a:srgbClr val="FF0000"/>
                </a:solidFill>
              </a:rPr>
              <a:t>　ては、他市町村の保険者の総合事業実施状況を問</a:t>
            </a:r>
            <a:r>
              <a:rPr lang="ja-JP" altLang="en-US" sz="2800" dirty="0" err="1" smtClean="0">
                <a:solidFill>
                  <a:srgbClr val="FF0000"/>
                </a:solidFill>
              </a:rPr>
              <a:t>わ</a:t>
            </a:r>
            <a:endParaRPr lang="en-US" altLang="ja-JP" sz="2800" dirty="0" smtClean="0">
              <a:solidFill>
                <a:srgbClr val="FF0000"/>
              </a:solidFill>
            </a:endParaRPr>
          </a:p>
          <a:p>
            <a:pPr marL="0" indent="0">
              <a:buNone/>
            </a:pPr>
            <a:r>
              <a:rPr lang="ja-JP" altLang="en-US" sz="2800" dirty="0" smtClean="0">
                <a:solidFill>
                  <a:srgbClr val="FF0000"/>
                </a:solidFill>
              </a:rPr>
              <a:t>　　ず、総合事業での利用となる。但し、利用する他市町村</a:t>
            </a:r>
            <a:endParaRPr lang="en-US" altLang="ja-JP" sz="2800" dirty="0" smtClean="0">
              <a:solidFill>
                <a:srgbClr val="FF0000"/>
              </a:solidFill>
            </a:endParaRPr>
          </a:p>
          <a:p>
            <a:pPr marL="0" indent="0">
              <a:buNone/>
            </a:pPr>
            <a:r>
              <a:rPr lang="ja-JP" altLang="en-US" sz="2800" dirty="0">
                <a:solidFill>
                  <a:srgbClr val="FF0000"/>
                </a:solidFill>
              </a:rPr>
              <a:t>　</a:t>
            </a:r>
            <a:r>
              <a:rPr lang="ja-JP" altLang="en-US" sz="2800" dirty="0" smtClean="0">
                <a:solidFill>
                  <a:srgbClr val="FF0000"/>
                </a:solidFill>
              </a:rPr>
              <a:t>　の訪問介護や通所介護の事業所が天理市の事業所指</a:t>
            </a:r>
            <a:endParaRPr lang="en-US" altLang="ja-JP" sz="2800" dirty="0" smtClean="0">
              <a:solidFill>
                <a:srgbClr val="FF0000"/>
              </a:solidFill>
            </a:endParaRPr>
          </a:p>
          <a:p>
            <a:pPr marL="0" indent="0">
              <a:buNone/>
            </a:pPr>
            <a:r>
              <a:rPr lang="ja-JP" altLang="en-US" sz="2800" dirty="0">
                <a:solidFill>
                  <a:srgbClr val="FF0000"/>
                </a:solidFill>
              </a:rPr>
              <a:t>　</a:t>
            </a:r>
            <a:r>
              <a:rPr lang="ja-JP" altLang="en-US" sz="2800" dirty="0" smtClean="0">
                <a:solidFill>
                  <a:srgbClr val="FF0000"/>
                </a:solidFill>
              </a:rPr>
              <a:t>　定を受けている必要がある。平成２７年３月３１日以前</a:t>
            </a:r>
            <a:endParaRPr lang="en-US" altLang="ja-JP" sz="2800" dirty="0" smtClean="0">
              <a:solidFill>
                <a:srgbClr val="FF0000"/>
              </a:solidFill>
            </a:endParaRPr>
          </a:p>
          <a:p>
            <a:pPr marL="0" indent="0">
              <a:buNone/>
            </a:pPr>
            <a:r>
              <a:rPr lang="ja-JP" altLang="en-US" sz="2800" dirty="0">
                <a:solidFill>
                  <a:srgbClr val="FF0000"/>
                </a:solidFill>
              </a:rPr>
              <a:t>　</a:t>
            </a:r>
            <a:r>
              <a:rPr lang="ja-JP" altLang="en-US" sz="2800" dirty="0" smtClean="0">
                <a:solidFill>
                  <a:srgbClr val="FF0000"/>
                </a:solidFill>
              </a:rPr>
              <a:t>　から介護予防サービス事業所と</a:t>
            </a:r>
            <a:r>
              <a:rPr lang="ja-JP" altLang="en-US" sz="2800" dirty="0">
                <a:solidFill>
                  <a:srgbClr val="FF0000"/>
                </a:solidFill>
              </a:rPr>
              <a:t>して</a:t>
            </a:r>
            <a:r>
              <a:rPr lang="ja-JP" altLang="en-US" sz="2800" dirty="0" smtClean="0">
                <a:solidFill>
                  <a:srgbClr val="FF0000"/>
                </a:solidFill>
              </a:rPr>
              <a:t>の指定を受けて</a:t>
            </a:r>
            <a:r>
              <a:rPr lang="ja-JP" altLang="en-US" sz="2800" dirty="0" err="1" smtClean="0">
                <a:solidFill>
                  <a:srgbClr val="FF0000"/>
                </a:solidFill>
              </a:rPr>
              <a:t>い</a:t>
            </a:r>
            <a:endParaRPr lang="en-US" altLang="ja-JP" sz="2800" dirty="0" smtClean="0">
              <a:solidFill>
                <a:srgbClr val="FF0000"/>
              </a:solidFill>
            </a:endParaRPr>
          </a:p>
          <a:p>
            <a:pPr marL="0" indent="0">
              <a:buNone/>
            </a:pPr>
            <a:r>
              <a:rPr lang="ja-JP" altLang="en-US" sz="2800" dirty="0">
                <a:solidFill>
                  <a:srgbClr val="FF0000"/>
                </a:solidFill>
              </a:rPr>
              <a:t>　</a:t>
            </a:r>
            <a:r>
              <a:rPr lang="ja-JP" altLang="en-US" sz="2800" dirty="0" smtClean="0">
                <a:solidFill>
                  <a:srgbClr val="FF0000"/>
                </a:solidFill>
              </a:rPr>
              <a:t>　</a:t>
            </a:r>
            <a:r>
              <a:rPr lang="ja-JP" altLang="en-US" sz="2800" dirty="0" err="1" smtClean="0">
                <a:solidFill>
                  <a:srgbClr val="FF0000"/>
                </a:solidFill>
              </a:rPr>
              <a:t>る</a:t>
            </a:r>
            <a:r>
              <a:rPr lang="ja-JP" altLang="en-US" sz="2800" dirty="0" smtClean="0">
                <a:solidFill>
                  <a:srgbClr val="FF0000"/>
                </a:solidFill>
              </a:rPr>
              <a:t>事業所で総合事業のみなし指定を受けているものは、</a:t>
            </a:r>
            <a:endParaRPr lang="en-US" altLang="ja-JP" sz="2800" dirty="0" smtClean="0">
              <a:solidFill>
                <a:srgbClr val="FF0000"/>
              </a:solidFill>
            </a:endParaRPr>
          </a:p>
          <a:p>
            <a:pPr marL="0" indent="0">
              <a:buNone/>
            </a:pPr>
            <a:r>
              <a:rPr lang="ja-JP" altLang="en-US" sz="2800" dirty="0">
                <a:solidFill>
                  <a:srgbClr val="FF0000"/>
                </a:solidFill>
              </a:rPr>
              <a:t>　</a:t>
            </a:r>
            <a:r>
              <a:rPr lang="ja-JP" altLang="en-US" sz="2800" dirty="0" smtClean="0">
                <a:solidFill>
                  <a:srgbClr val="FF0000"/>
                </a:solidFill>
              </a:rPr>
              <a:t>　他市町村であっても指定申請の必要はない。（平成２９</a:t>
            </a:r>
            <a:endParaRPr lang="en-US" altLang="ja-JP" sz="2800" dirty="0" smtClean="0">
              <a:solidFill>
                <a:srgbClr val="FF0000"/>
              </a:solidFill>
            </a:endParaRPr>
          </a:p>
          <a:p>
            <a:pPr marL="0" indent="0">
              <a:buNone/>
            </a:pPr>
            <a:r>
              <a:rPr lang="ja-JP" altLang="en-US" sz="2800" dirty="0">
                <a:solidFill>
                  <a:srgbClr val="FF0000"/>
                </a:solidFill>
              </a:rPr>
              <a:t>　</a:t>
            </a:r>
            <a:r>
              <a:rPr lang="ja-JP" altLang="en-US" sz="2800" dirty="0" smtClean="0">
                <a:solidFill>
                  <a:srgbClr val="FF0000"/>
                </a:solidFill>
              </a:rPr>
              <a:t>　年度中のみ）</a:t>
            </a:r>
            <a:endParaRPr kumimoji="1" lang="en-US" altLang="ja-JP" sz="2800" dirty="0" smtClean="0">
              <a:solidFill>
                <a:srgbClr val="FF0000"/>
              </a:solidFill>
            </a:endParaRPr>
          </a:p>
          <a:p>
            <a:pPr marL="0" indent="0">
              <a:buNone/>
            </a:pPr>
            <a:endParaRPr kumimoji="1" lang="ja-JP" altLang="en-US" dirty="0">
              <a:solidFill>
                <a:srgbClr val="FF0000"/>
              </a:solidFill>
            </a:endParaRPr>
          </a:p>
        </p:txBody>
      </p:sp>
      <p:sp>
        <p:nvSpPr>
          <p:cNvPr id="4" name="スライド番号プレースホルダー 3"/>
          <p:cNvSpPr>
            <a:spLocks noGrp="1"/>
          </p:cNvSpPr>
          <p:nvPr>
            <p:ph type="sldNum" sz="quarter" idx="12"/>
          </p:nvPr>
        </p:nvSpPr>
        <p:spPr/>
        <p:txBody>
          <a:bodyPr/>
          <a:lstStyle/>
          <a:p>
            <a:fld id="{EF3E210C-ED37-460F-A729-4CF746DEF2D6}" type="slidenum">
              <a:rPr kumimoji="1" lang="ja-JP" altLang="en-US" smtClean="0"/>
              <a:t>12</a:t>
            </a:fld>
            <a:endParaRPr kumimoji="1" lang="ja-JP" altLang="en-US" dirty="0"/>
          </a:p>
        </p:txBody>
      </p:sp>
    </p:spTree>
    <p:extLst>
      <p:ext uri="{BB962C8B-B14F-4D97-AF65-F5344CB8AC3E}">
        <p14:creationId xmlns:p14="http://schemas.microsoft.com/office/powerpoint/2010/main" val="20785235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a:spLocks noGrp="1"/>
          </p:cNvSpPr>
          <p:nvPr>
            <p:ph idx="1"/>
          </p:nvPr>
        </p:nvSpPr>
        <p:spPr>
          <a:xfrm>
            <a:off x="457200" y="476672"/>
            <a:ext cx="8229600" cy="5688632"/>
          </a:xfrm>
        </p:spPr>
        <p:txBody>
          <a:bodyPr>
            <a:normAutofit lnSpcReduction="10000"/>
          </a:bodyPr>
          <a:lstStyle/>
          <a:p>
            <a:pPr marL="0" indent="0">
              <a:buNone/>
            </a:pPr>
            <a:r>
              <a:rPr kumimoji="1" lang="ja-JP" altLang="en-US" dirty="0" smtClean="0"/>
              <a:t>○運営規定・契約書・重要事項説明書の変更</a:t>
            </a:r>
            <a:endParaRPr kumimoji="1" lang="en-US" altLang="ja-JP" dirty="0" smtClean="0"/>
          </a:p>
          <a:p>
            <a:pPr marL="0" indent="0">
              <a:buNone/>
            </a:pPr>
            <a:r>
              <a:rPr lang="ja-JP" altLang="en-US" sz="2000" dirty="0" smtClean="0"/>
              <a:t>・タイトルも含め、現在の運営規定で使用されている表記を変更する必要が</a:t>
            </a:r>
            <a:endParaRPr lang="en-US" altLang="ja-JP" sz="2000" dirty="0" smtClean="0"/>
          </a:p>
          <a:p>
            <a:pPr marL="0" indent="0">
              <a:buNone/>
            </a:pPr>
            <a:r>
              <a:rPr lang="ja-JP" altLang="en-US" sz="2000" dirty="0"/>
              <a:t>　</a:t>
            </a:r>
            <a:r>
              <a:rPr lang="ja-JP" altLang="en-US" sz="2000" dirty="0" smtClean="0"/>
              <a:t>あります。（平成２９年３月３１日までに）</a:t>
            </a:r>
            <a:endParaRPr lang="en-US" altLang="ja-JP" sz="2000" dirty="0" smtClean="0"/>
          </a:p>
          <a:p>
            <a:pPr marL="0" indent="0">
              <a:buNone/>
            </a:pPr>
            <a:r>
              <a:rPr lang="ja-JP" altLang="en-US" sz="2000" dirty="0" smtClean="0"/>
              <a:t>　　　「介護予防訪問介護」　⇒　「第１号訪問事業」</a:t>
            </a:r>
            <a:endParaRPr lang="en-US" altLang="ja-JP" sz="2000" dirty="0" smtClean="0"/>
          </a:p>
          <a:p>
            <a:pPr marL="0" indent="0">
              <a:buNone/>
            </a:pPr>
            <a:r>
              <a:rPr lang="ja-JP" altLang="en-US" sz="2000" dirty="0" smtClean="0"/>
              <a:t>　　　「介護予防通所介護」　⇒　「第１号通所事業」</a:t>
            </a:r>
            <a:endParaRPr lang="en-US" altLang="ja-JP" sz="2000" dirty="0" smtClean="0"/>
          </a:p>
          <a:p>
            <a:pPr marL="0" indent="0">
              <a:buNone/>
            </a:pPr>
            <a:endParaRPr lang="en-US" altLang="ja-JP" sz="2000" dirty="0" smtClean="0"/>
          </a:p>
          <a:p>
            <a:pPr marL="0" indent="0">
              <a:buNone/>
            </a:pPr>
            <a:r>
              <a:rPr lang="ja-JP" altLang="en-US" sz="2000" dirty="0" smtClean="0"/>
              <a:t>・契約書・重要事項説明書について、介護予防サービスの介護予防訪問介</a:t>
            </a:r>
            <a:endParaRPr lang="en-US" altLang="ja-JP" sz="2000" dirty="0" smtClean="0"/>
          </a:p>
          <a:p>
            <a:pPr marL="0" indent="0">
              <a:buNone/>
            </a:pPr>
            <a:r>
              <a:rPr lang="ja-JP" altLang="en-US" sz="2000" dirty="0"/>
              <a:t>　</a:t>
            </a:r>
            <a:r>
              <a:rPr lang="ja-JP" altLang="en-US" sz="2000" dirty="0" smtClean="0"/>
              <a:t>護・介護予防通所介護がサービス事業に移行することで、</a:t>
            </a:r>
            <a:endParaRPr lang="en-US" altLang="ja-JP" sz="2000" dirty="0" smtClean="0"/>
          </a:p>
          <a:p>
            <a:pPr marL="0" indent="0">
              <a:buNone/>
            </a:pPr>
            <a:r>
              <a:rPr lang="ja-JP" altLang="en-US" sz="2000" dirty="0"/>
              <a:t>　</a:t>
            </a:r>
            <a:r>
              <a:rPr lang="ja-JP" altLang="en-US" sz="2000" dirty="0" smtClean="0"/>
              <a:t>　◇介護予防サービス　⇒　介護予防・生活支援サービス事業</a:t>
            </a:r>
            <a:endParaRPr lang="en-US" altLang="ja-JP" sz="2000" dirty="0" smtClean="0"/>
          </a:p>
          <a:p>
            <a:pPr marL="0" indent="0">
              <a:buNone/>
            </a:pPr>
            <a:r>
              <a:rPr lang="ja-JP" altLang="en-US" sz="2000" dirty="0"/>
              <a:t>　</a:t>
            </a:r>
            <a:r>
              <a:rPr lang="ja-JP" altLang="en-US" sz="2000" dirty="0" smtClean="0"/>
              <a:t>　◇介護</a:t>
            </a:r>
            <a:r>
              <a:rPr lang="ja-JP" altLang="en-US" sz="2000" dirty="0"/>
              <a:t>予防訪問</a:t>
            </a:r>
            <a:r>
              <a:rPr lang="ja-JP" altLang="en-US" sz="2000" dirty="0" smtClean="0"/>
              <a:t>介護</a:t>
            </a:r>
            <a:r>
              <a:rPr lang="ja-JP" altLang="en-US" sz="2000" dirty="0"/>
              <a:t>　⇒　</a:t>
            </a:r>
            <a:r>
              <a:rPr lang="ja-JP" altLang="en-US" sz="2000" dirty="0" smtClean="0"/>
              <a:t>第１号</a:t>
            </a:r>
            <a:r>
              <a:rPr lang="ja-JP" altLang="en-US" sz="2000" dirty="0"/>
              <a:t>訪問</a:t>
            </a:r>
            <a:r>
              <a:rPr lang="ja-JP" altLang="en-US" sz="2000" dirty="0" smtClean="0"/>
              <a:t>事業</a:t>
            </a:r>
            <a:endParaRPr lang="en-US" altLang="ja-JP" sz="2000" dirty="0"/>
          </a:p>
          <a:p>
            <a:pPr marL="0" indent="0">
              <a:buNone/>
            </a:pPr>
            <a:r>
              <a:rPr lang="ja-JP" altLang="en-US" sz="2000" dirty="0"/>
              <a:t>　　</a:t>
            </a:r>
            <a:r>
              <a:rPr lang="ja-JP" altLang="en-US" sz="2000" dirty="0" smtClean="0"/>
              <a:t>◇介護</a:t>
            </a:r>
            <a:r>
              <a:rPr lang="ja-JP" altLang="en-US" sz="2000" dirty="0"/>
              <a:t>予防通所</a:t>
            </a:r>
            <a:r>
              <a:rPr lang="ja-JP" altLang="en-US" sz="2000" dirty="0" smtClean="0"/>
              <a:t>介護</a:t>
            </a:r>
            <a:r>
              <a:rPr lang="ja-JP" altLang="en-US" sz="2000" dirty="0"/>
              <a:t>　⇒　</a:t>
            </a:r>
            <a:r>
              <a:rPr lang="ja-JP" altLang="en-US" sz="2000" dirty="0" smtClean="0"/>
              <a:t>第１号通所事業　　　　　に変わります。</a:t>
            </a:r>
            <a:r>
              <a:rPr lang="ja-JP" altLang="en-US" sz="2000" dirty="0"/>
              <a:t>　</a:t>
            </a:r>
            <a:endParaRPr lang="en-US" altLang="ja-JP" sz="2000" dirty="0" smtClean="0"/>
          </a:p>
          <a:p>
            <a:pPr marL="0" indent="0">
              <a:buNone/>
            </a:pPr>
            <a:r>
              <a:rPr lang="ja-JP" altLang="en-US" sz="2000" dirty="0"/>
              <a:t>　</a:t>
            </a:r>
            <a:r>
              <a:rPr lang="ja-JP" altLang="en-US" sz="2000" dirty="0" smtClean="0"/>
              <a:t>今回の改定において</a:t>
            </a:r>
            <a:endParaRPr lang="en-US" altLang="ja-JP" sz="2000" dirty="0" smtClean="0"/>
          </a:p>
          <a:p>
            <a:pPr marL="0" indent="0">
              <a:buNone/>
            </a:pPr>
            <a:r>
              <a:rPr lang="ja-JP" altLang="en-US" sz="2000" dirty="0"/>
              <a:t>　</a:t>
            </a:r>
            <a:r>
              <a:rPr lang="ja-JP" altLang="en-US" sz="2000" dirty="0" smtClean="0"/>
              <a:t>　◇施設・人員等の基準などについては、変更なし。</a:t>
            </a:r>
            <a:endParaRPr lang="en-US" altLang="ja-JP" sz="2000" dirty="0" smtClean="0"/>
          </a:p>
          <a:p>
            <a:pPr marL="0" indent="0">
              <a:buNone/>
            </a:pPr>
            <a:r>
              <a:rPr lang="ja-JP" altLang="en-US" sz="2000" dirty="0"/>
              <a:t>　</a:t>
            </a:r>
            <a:r>
              <a:rPr lang="ja-JP" altLang="en-US" sz="2000" dirty="0" smtClean="0"/>
              <a:t>　◇契約名や料金等について契約書等の変更を行う必要があります。</a:t>
            </a:r>
            <a:endParaRPr lang="en-US" altLang="ja-JP" sz="2000" dirty="0" smtClean="0"/>
          </a:p>
          <a:p>
            <a:pPr marL="0" indent="0">
              <a:buNone/>
            </a:pPr>
            <a:r>
              <a:rPr lang="ja-JP" altLang="en-US" sz="2000" dirty="0" smtClean="0"/>
              <a:t>　</a:t>
            </a:r>
            <a:r>
              <a:rPr lang="ja-JP" altLang="en-US" sz="2000" dirty="0" smtClean="0">
                <a:solidFill>
                  <a:srgbClr val="FF0000"/>
                </a:solidFill>
              </a:rPr>
              <a:t>但し、書類すべてを取り直す必要はなく、変更点を記載した説明文書に</a:t>
            </a:r>
            <a:r>
              <a:rPr lang="ja-JP" altLang="en-US" sz="2000" dirty="0" err="1" smtClean="0">
                <a:solidFill>
                  <a:srgbClr val="FF0000"/>
                </a:solidFill>
              </a:rPr>
              <a:t>お</a:t>
            </a:r>
            <a:endParaRPr lang="en-US" altLang="ja-JP" sz="2000" dirty="0" smtClean="0">
              <a:solidFill>
                <a:srgbClr val="FF0000"/>
              </a:solidFill>
            </a:endParaRPr>
          </a:p>
          <a:p>
            <a:pPr marL="0" indent="0">
              <a:buNone/>
            </a:pPr>
            <a:r>
              <a:rPr lang="ja-JP" altLang="en-US" sz="2000" dirty="0">
                <a:solidFill>
                  <a:srgbClr val="FF0000"/>
                </a:solidFill>
              </a:rPr>
              <a:t>　</a:t>
            </a:r>
            <a:r>
              <a:rPr lang="ja-JP" altLang="en-US" sz="2000" dirty="0" smtClean="0">
                <a:solidFill>
                  <a:srgbClr val="FF0000"/>
                </a:solidFill>
              </a:rPr>
              <a:t>互いが署名し、持ち合う形でも問題ないと判断します。</a:t>
            </a:r>
            <a:endParaRPr lang="en-US" altLang="ja-JP" sz="2000" dirty="0">
              <a:solidFill>
                <a:srgbClr val="FF0000"/>
              </a:solidFill>
            </a:endParaRPr>
          </a:p>
          <a:p>
            <a:pPr marL="0" indent="0">
              <a:buNone/>
            </a:pPr>
            <a:endParaRPr lang="en-US" altLang="ja-JP" sz="2000" dirty="0" smtClean="0">
              <a:solidFill>
                <a:srgbClr val="FF0000"/>
              </a:solidFill>
            </a:endParaRPr>
          </a:p>
        </p:txBody>
      </p:sp>
      <p:sp>
        <p:nvSpPr>
          <p:cNvPr id="4" name="スライド番号プレースホルダー 3"/>
          <p:cNvSpPr>
            <a:spLocks noGrp="1"/>
          </p:cNvSpPr>
          <p:nvPr>
            <p:ph type="sldNum" sz="quarter" idx="12"/>
          </p:nvPr>
        </p:nvSpPr>
        <p:spPr/>
        <p:txBody>
          <a:bodyPr/>
          <a:lstStyle/>
          <a:p>
            <a:fld id="{EF3E210C-ED37-460F-A729-4CF746DEF2D6}" type="slidenum">
              <a:rPr kumimoji="1" lang="ja-JP" altLang="en-US" smtClean="0"/>
              <a:t>13</a:t>
            </a:fld>
            <a:endParaRPr kumimoji="1" lang="ja-JP" altLang="en-US"/>
          </a:p>
        </p:txBody>
      </p:sp>
    </p:spTree>
    <p:extLst>
      <p:ext uri="{BB962C8B-B14F-4D97-AF65-F5344CB8AC3E}">
        <p14:creationId xmlns:p14="http://schemas.microsoft.com/office/powerpoint/2010/main" val="37776615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ja-JP" altLang="en-US" sz="3600" dirty="0" smtClean="0"/>
              <a:t>申請・届出とサービス</a:t>
            </a:r>
            <a:r>
              <a:rPr lang="ja-JP" altLang="en-US" sz="3600" dirty="0"/>
              <a:t>コード</a:t>
            </a:r>
            <a:endParaRPr kumimoji="1" lang="ja-JP" altLang="en-US" sz="3600" dirty="0"/>
          </a:p>
        </p:txBody>
      </p:sp>
      <p:sp>
        <p:nvSpPr>
          <p:cNvPr id="3" name="コンテンツ プレースホルダー 2"/>
          <p:cNvSpPr>
            <a:spLocks noGrp="1"/>
          </p:cNvSpPr>
          <p:nvPr>
            <p:ph idx="1"/>
          </p:nvPr>
        </p:nvSpPr>
        <p:spPr/>
        <p:txBody>
          <a:bodyPr/>
          <a:lstStyle/>
          <a:p>
            <a:pPr marL="0" indent="0">
              <a:buNone/>
            </a:pPr>
            <a:r>
              <a:rPr lang="en-US" altLang="ja-JP" dirty="0" smtClean="0"/>
              <a:t>【</a:t>
            </a:r>
            <a:r>
              <a:rPr lang="ja-JP" altLang="en-US" dirty="0"/>
              <a:t>介護</a:t>
            </a:r>
            <a:r>
              <a:rPr lang="ja-JP" altLang="en-US" dirty="0" smtClean="0"/>
              <a:t>予防訪問介護相当サービス</a:t>
            </a:r>
            <a:r>
              <a:rPr lang="en-US" altLang="ja-JP" dirty="0" smtClean="0"/>
              <a:t>】</a:t>
            </a: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EF3E210C-ED37-460F-A729-4CF746DEF2D6}" type="slidenum">
              <a:rPr kumimoji="1" lang="ja-JP" altLang="en-US" smtClean="0"/>
              <a:t>14</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2848436657"/>
              </p:ext>
            </p:extLst>
          </p:nvPr>
        </p:nvGraphicFramePr>
        <p:xfrm>
          <a:off x="611560" y="2420888"/>
          <a:ext cx="7776864" cy="3816424"/>
        </p:xfrm>
        <a:graphic>
          <a:graphicData uri="http://schemas.openxmlformats.org/drawingml/2006/table">
            <a:tbl>
              <a:tblPr firstRow="1" bandRow="1">
                <a:tableStyleId>{5C22544A-7EE6-4342-B048-85BDC9FD1C3A}</a:tableStyleId>
              </a:tblPr>
              <a:tblGrid>
                <a:gridCol w="4025670">
                  <a:extLst>
                    <a:ext uri="{9D8B030D-6E8A-4147-A177-3AD203B41FA5}">
                      <a16:colId xmlns:a16="http://schemas.microsoft.com/office/drawing/2014/main" val="20000"/>
                    </a:ext>
                  </a:extLst>
                </a:gridCol>
                <a:gridCol w="1878986">
                  <a:extLst>
                    <a:ext uri="{9D8B030D-6E8A-4147-A177-3AD203B41FA5}">
                      <a16:colId xmlns:a16="http://schemas.microsoft.com/office/drawing/2014/main" val="20001"/>
                    </a:ext>
                  </a:extLst>
                </a:gridCol>
                <a:gridCol w="1872208">
                  <a:extLst>
                    <a:ext uri="{9D8B030D-6E8A-4147-A177-3AD203B41FA5}">
                      <a16:colId xmlns:a16="http://schemas.microsoft.com/office/drawing/2014/main" val="20002"/>
                    </a:ext>
                  </a:extLst>
                </a:gridCol>
              </a:tblGrid>
              <a:tr h="720080">
                <a:tc>
                  <a:txBody>
                    <a:bodyPr/>
                    <a:lstStyle/>
                    <a:p>
                      <a:endParaRPr kumimoji="1" lang="ja-JP" altLang="en-US" dirty="0"/>
                    </a:p>
                  </a:txBody>
                  <a:tcPr/>
                </a:tc>
                <a:tc>
                  <a:txBody>
                    <a:bodyPr/>
                    <a:lstStyle/>
                    <a:p>
                      <a:r>
                        <a:rPr kumimoji="1" lang="ja-JP" altLang="en-US" dirty="0" smtClean="0"/>
                        <a:t>申請・届出</a:t>
                      </a:r>
                      <a:endParaRPr kumimoji="1" lang="ja-JP" altLang="en-US" dirty="0"/>
                    </a:p>
                  </a:txBody>
                  <a:tcPr/>
                </a:tc>
                <a:tc>
                  <a:txBody>
                    <a:bodyPr/>
                    <a:lstStyle/>
                    <a:p>
                      <a:r>
                        <a:rPr kumimoji="1" lang="ja-JP" altLang="en-US" dirty="0" smtClean="0"/>
                        <a:t>サービスコード</a:t>
                      </a:r>
                      <a:endParaRPr kumimoji="1" lang="ja-JP" altLang="en-US" dirty="0"/>
                    </a:p>
                  </a:txBody>
                  <a:tcPr/>
                </a:tc>
                <a:extLst>
                  <a:ext uri="{0D108BD9-81ED-4DB2-BD59-A6C34878D82A}">
                    <a16:rowId xmlns:a16="http://schemas.microsoft.com/office/drawing/2014/main" val="10000"/>
                  </a:ext>
                </a:extLst>
              </a:tr>
              <a:tr h="1008112">
                <a:tc>
                  <a:txBody>
                    <a:bodyPr/>
                    <a:lstStyle/>
                    <a:p>
                      <a:r>
                        <a:rPr kumimoji="1" lang="ja-JP" altLang="en-US" dirty="0" smtClean="0"/>
                        <a:t>・平成２７年３月３１日までに介護予防訪問介護の指定を受けた事業者（みなし事業者）</a:t>
                      </a:r>
                      <a:endParaRPr kumimoji="1" lang="ja-JP" altLang="en-US" dirty="0"/>
                    </a:p>
                  </a:txBody>
                  <a:tcPr/>
                </a:tc>
                <a:tc>
                  <a:txBody>
                    <a:bodyPr/>
                    <a:lstStyle/>
                    <a:p>
                      <a:pPr algn="ctr"/>
                      <a:r>
                        <a:rPr kumimoji="1" lang="ja-JP" altLang="en-US" sz="2400" dirty="0" smtClean="0"/>
                        <a:t>不要</a:t>
                      </a:r>
                      <a:endParaRPr kumimoji="1" lang="ja-JP" altLang="en-US" sz="2400" dirty="0"/>
                    </a:p>
                  </a:txBody>
                  <a:tcPr/>
                </a:tc>
                <a:tc>
                  <a:txBody>
                    <a:bodyPr/>
                    <a:lstStyle/>
                    <a:p>
                      <a:pPr algn="ctr"/>
                      <a:r>
                        <a:rPr kumimoji="1" lang="en-US" altLang="ja-JP" sz="3600" dirty="0" smtClean="0"/>
                        <a:t>A1</a:t>
                      </a:r>
                      <a:endParaRPr kumimoji="1" lang="ja-JP" altLang="en-US" sz="3600" dirty="0"/>
                    </a:p>
                  </a:txBody>
                  <a:tcPr/>
                </a:tc>
                <a:extLst>
                  <a:ext uri="{0D108BD9-81ED-4DB2-BD59-A6C34878D82A}">
                    <a16:rowId xmlns:a16="http://schemas.microsoft.com/office/drawing/2014/main" val="10001"/>
                  </a:ext>
                </a:extLst>
              </a:tr>
              <a:tr h="2088232">
                <a:tc>
                  <a:txBody>
                    <a:bodyPr/>
                    <a:lstStyle/>
                    <a:p>
                      <a:r>
                        <a:rPr kumimoji="1" lang="ja-JP" altLang="en-US" dirty="0" smtClean="0"/>
                        <a:t>・平成２７年４月１日から平成２９年３月３１日までに</a:t>
                      </a:r>
                      <a:r>
                        <a:rPr kumimoji="1" lang="ja-JP" altLang="en-US" u="sng" dirty="0" smtClean="0"/>
                        <a:t>介護予防訪問介護</a:t>
                      </a:r>
                      <a:r>
                        <a:rPr kumimoji="1" lang="ja-JP" altLang="en-US" dirty="0" smtClean="0"/>
                        <a:t>の指定を受けた事業者</a:t>
                      </a:r>
                      <a:endParaRPr kumimoji="1" lang="en-US" altLang="ja-JP" dirty="0" smtClean="0"/>
                    </a:p>
                    <a:p>
                      <a:endParaRPr kumimoji="1" lang="en-US" altLang="ja-JP" dirty="0" smtClean="0"/>
                    </a:p>
                    <a:p>
                      <a:r>
                        <a:rPr kumimoji="1" lang="ja-JP" altLang="en-US" dirty="0" smtClean="0"/>
                        <a:t>・平成２９年４月１日以降に</a:t>
                      </a:r>
                      <a:r>
                        <a:rPr kumimoji="1" lang="ja-JP" altLang="en-US" u="sng" dirty="0" smtClean="0">
                          <a:effectLst/>
                        </a:rPr>
                        <a:t>介護予防訪問</a:t>
                      </a:r>
                      <a:r>
                        <a:rPr kumimoji="1" lang="ja-JP" altLang="en-US" u="sng" dirty="0" smtClean="0"/>
                        <a:t>介護</a:t>
                      </a:r>
                      <a:r>
                        <a:rPr kumimoji="1" lang="ja-JP" altLang="en-US" dirty="0" smtClean="0"/>
                        <a:t>の指定を受けた事業者</a:t>
                      </a:r>
                      <a:endParaRPr kumimoji="1" lang="ja-JP" altLang="en-US" dirty="0"/>
                    </a:p>
                  </a:txBody>
                  <a:tcPr/>
                </a:tc>
                <a:tc>
                  <a:txBody>
                    <a:bodyPr/>
                    <a:lstStyle/>
                    <a:p>
                      <a:pPr algn="ctr"/>
                      <a:r>
                        <a:rPr kumimoji="1" lang="ja-JP" altLang="en-US" sz="2400" dirty="0" smtClean="0"/>
                        <a:t>要申請</a:t>
                      </a:r>
                      <a:endParaRPr kumimoji="1" lang="ja-JP" altLang="en-US" sz="2400" dirty="0"/>
                    </a:p>
                  </a:txBody>
                  <a:tcPr/>
                </a:tc>
                <a:tc>
                  <a:txBody>
                    <a:bodyPr/>
                    <a:lstStyle/>
                    <a:p>
                      <a:pPr algn="ctr"/>
                      <a:r>
                        <a:rPr kumimoji="1" lang="en-US" altLang="ja-JP" sz="3600" dirty="0" smtClean="0"/>
                        <a:t>A2</a:t>
                      </a:r>
                    </a:p>
                    <a:p>
                      <a:endParaRPr kumimoji="1" lang="ja-JP" alt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5910780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F3E210C-ED37-460F-A729-4CF746DEF2D6}" type="slidenum">
              <a:rPr kumimoji="1" lang="ja-JP" altLang="en-US" smtClean="0"/>
              <a:t>15</a:t>
            </a:fld>
            <a:endParaRPr kumimoji="1" lang="ja-JP" altLang="en-US"/>
          </a:p>
        </p:txBody>
      </p:sp>
      <p:sp>
        <p:nvSpPr>
          <p:cNvPr id="5" name="正方形/長方形 4"/>
          <p:cNvSpPr/>
          <p:nvPr/>
        </p:nvSpPr>
        <p:spPr>
          <a:xfrm>
            <a:off x="755576" y="620689"/>
            <a:ext cx="7776864" cy="1077218"/>
          </a:xfrm>
          <a:prstGeom prst="rect">
            <a:avLst/>
          </a:prstGeom>
        </p:spPr>
        <p:txBody>
          <a:bodyPr wrap="square">
            <a:spAutoFit/>
          </a:bodyPr>
          <a:lstStyle/>
          <a:p>
            <a:r>
              <a:rPr lang="en-US" altLang="ja-JP" sz="3200" dirty="0"/>
              <a:t>【</a:t>
            </a:r>
            <a:r>
              <a:rPr lang="ja-JP" altLang="en-US" sz="3200" dirty="0"/>
              <a:t>介護</a:t>
            </a:r>
            <a:r>
              <a:rPr lang="ja-JP" altLang="en-US" sz="3200" dirty="0" smtClean="0"/>
              <a:t>予防</a:t>
            </a:r>
            <a:r>
              <a:rPr lang="ja-JP" altLang="en-US" sz="3200" dirty="0"/>
              <a:t>通所</a:t>
            </a:r>
            <a:r>
              <a:rPr lang="ja-JP" altLang="en-US" sz="3200" dirty="0" smtClean="0"/>
              <a:t>介護</a:t>
            </a:r>
            <a:r>
              <a:rPr lang="ja-JP" altLang="en-US" sz="3200" dirty="0"/>
              <a:t>相当サービス</a:t>
            </a:r>
            <a:r>
              <a:rPr lang="en-US" altLang="ja-JP" sz="3200" dirty="0"/>
              <a:t>】</a:t>
            </a:r>
          </a:p>
          <a:p>
            <a:endParaRPr lang="ja-JP" altLang="en-US" sz="3200" dirty="0"/>
          </a:p>
        </p:txBody>
      </p:sp>
      <p:graphicFrame>
        <p:nvGraphicFramePr>
          <p:cNvPr id="6" name="表 5"/>
          <p:cNvGraphicFramePr>
            <a:graphicFrameLocks noGrp="1"/>
          </p:cNvGraphicFramePr>
          <p:nvPr>
            <p:extLst>
              <p:ext uri="{D42A27DB-BD31-4B8C-83A1-F6EECF244321}">
                <p14:modId xmlns:p14="http://schemas.microsoft.com/office/powerpoint/2010/main" val="4033906325"/>
              </p:ext>
            </p:extLst>
          </p:nvPr>
        </p:nvGraphicFramePr>
        <p:xfrm>
          <a:off x="755576" y="1772816"/>
          <a:ext cx="7776864" cy="3816424"/>
        </p:xfrm>
        <a:graphic>
          <a:graphicData uri="http://schemas.openxmlformats.org/drawingml/2006/table">
            <a:tbl>
              <a:tblPr firstRow="1" bandRow="1">
                <a:tableStyleId>{5C22544A-7EE6-4342-B048-85BDC9FD1C3A}</a:tableStyleId>
              </a:tblPr>
              <a:tblGrid>
                <a:gridCol w="4025670">
                  <a:extLst>
                    <a:ext uri="{9D8B030D-6E8A-4147-A177-3AD203B41FA5}">
                      <a16:colId xmlns:a16="http://schemas.microsoft.com/office/drawing/2014/main" val="20000"/>
                    </a:ext>
                  </a:extLst>
                </a:gridCol>
                <a:gridCol w="1878986">
                  <a:extLst>
                    <a:ext uri="{9D8B030D-6E8A-4147-A177-3AD203B41FA5}">
                      <a16:colId xmlns:a16="http://schemas.microsoft.com/office/drawing/2014/main" val="20001"/>
                    </a:ext>
                  </a:extLst>
                </a:gridCol>
                <a:gridCol w="1872208">
                  <a:extLst>
                    <a:ext uri="{9D8B030D-6E8A-4147-A177-3AD203B41FA5}">
                      <a16:colId xmlns:a16="http://schemas.microsoft.com/office/drawing/2014/main" val="20002"/>
                    </a:ext>
                  </a:extLst>
                </a:gridCol>
              </a:tblGrid>
              <a:tr h="720080">
                <a:tc>
                  <a:txBody>
                    <a:bodyPr/>
                    <a:lstStyle/>
                    <a:p>
                      <a:endParaRPr kumimoji="1" lang="ja-JP" altLang="en-US" dirty="0"/>
                    </a:p>
                  </a:txBody>
                  <a:tcPr/>
                </a:tc>
                <a:tc>
                  <a:txBody>
                    <a:bodyPr/>
                    <a:lstStyle/>
                    <a:p>
                      <a:r>
                        <a:rPr kumimoji="1" lang="ja-JP" altLang="en-US" dirty="0" smtClean="0"/>
                        <a:t>申請・届出</a:t>
                      </a:r>
                      <a:endParaRPr kumimoji="1" lang="ja-JP" altLang="en-US" dirty="0"/>
                    </a:p>
                  </a:txBody>
                  <a:tcPr/>
                </a:tc>
                <a:tc>
                  <a:txBody>
                    <a:bodyPr/>
                    <a:lstStyle/>
                    <a:p>
                      <a:r>
                        <a:rPr kumimoji="1" lang="ja-JP" altLang="en-US" dirty="0" smtClean="0"/>
                        <a:t>サービスコード</a:t>
                      </a:r>
                      <a:endParaRPr kumimoji="1" lang="ja-JP" altLang="en-US" dirty="0"/>
                    </a:p>
                  </a:txBody>
                  <a:tcPr/>
                </a:tc>
                <a:extLst>
                  <a:ext uri="{0D108BD9-81ED-4DB2-BD59-A6C34878D82A}">
                    <a16:rowId xmlns:a16="http://schemas.microsoft.com/office/drawing/2014/main" val="10000"/>
                  </a:ext>
                </a:extLst>
              </a:tr>
              <a:tr h="1008112">
                <a:tc>
                  <a:txBody>
                    <a:bodyPr/>
                    <a:lstStyle/>
                    <a:p>
                      <a:r>
                        <a:rPr kumimoji="1" lang="ja-JP" altLang="en-US" dirty="0" smtClean="0"/>
                        <a:t>・平成２７年３月３１日までに介護予防通所介護の指定を受けた事業者（みなし事業者）</a:t>
                      </a:r>
                      <a:endParaRPr kumimoji="1" lang="ja-JP" altLang="en-US" dirty="0"/>
                    </a:p>
                  </a:txBody>
                  <a:tcPr/>
                </a:tc>
                <a:tc>
                  <a:txBody>
                    <a:bodyPr/>
                    <a:lstStyle/>
                    <a:p>
                      <a:pPr algn="ctr"/>
                      <a:r>
                        <a:rPr kumimoji="1" lang="ja-JP" altLang="en-US" sz="2400" dirty="0" smtClean="0"/>
                        <a:t>不要</a:t>
                      </a:r>
                      <a:endParaRPr kumimoji="1" lang="ja-JP" altLang="en-US" sz="2400" dirty="0"/>
                    </a:p>
                  </a:txBody>
                  <a:tcPr/>
                </a:tc>
                <a:tc>
                  <a:txBody>
                    <a:bodyPr/>
                    <a:lstStyle/>
                    <a:p>
                      <a:pPr algn="ctr"/>
                      <a:r>
                        <a:rPr kumimoji="1" lang="en-US" altLang="ja-JP" sz="3600" dirty="0" smtClean="0"/>
                        <a:t>A</a:t>
                      </a:r>
                      <a:r>
                        <a:rPr kumimoji="1" lang="ja-JP" altLang="en-US" sz="3600" dirty="0" smtClean="0"/>
                        <a:t>５</a:t>
                      </a:r>
                      <a:endParaRPr kumimoji="1" lang="ja-JP" altLang="en-US" sz="3600" dirty="0"/>
                    </a:p>
                  </a:txBody>
                  <a:tcPr/>
                </a:tc>
                <a:extLst>
                  <a:ext uri="{0D108BD9-81ED-4DB2-BD59-A6C34878D82A}">
                    <a16:rowId xmlns:a16="http://schemas.microsoft.com/office/drawing/2014/main" val="10001"/>
                  </a:ext>
                </a:extLst>
              </a:tr>
              <a:tr h="2088232">
                <a:tc>
                  <a:txBody>
                    <a:bodyPr/>
                    <a:lstStyle/>
                    <a:p>
                      <a:r>
                        <a:rPr kumimoji="1" lang="ja-JP" altLang="en-US" dirty="0" smtClean="0"/>
                        <a:t>・平成２７年４月１日から平成２９年３月３１日までに</a:t>
                      </a:r>
                      <a:r>
                        <a:rPr kumimoji="1" lang="ja-JP" altLang="en-US" u="sng" dirty="0" smtClean="0"/>
                        <a:t>介護予防通所介護</a:t>
                      </a:r>
                      <a:r>
                        <a:rPr kumimoji="1" lang="ja-JP" altLang="en-US" dirty="0" smtClean="0"/>
                        <a:t>の指定を受けた事業者</a:t>
                      </a:r>
                      <a:endParaRPr kumimoji="1" lang="en-US" altLang="ja-JP" dirty="0" smtClean="0"/>
                    </a:p>
                    <a:p>
                      <a:endParaRPr kumimoji="1" lang="en-US" altLang="ja-JP" dirty="0" smtClean="0"/>
                    </a:p>
                    <a:p>
                      <a:r>
                        <a:rPr kumimoji="1" lang="ja-JP" altLang="en-US" dirty="0" smtClean="0"/>
                        <a:t>・平成２９年４月１日以降に</a:t>
                      </a:r>
                      <a:r>
                        <a:rPr kumimoji="1" lang="ja-JP" altLang="en-US" u="sng" dirty="0" smtClean="0">
                          <a:effectLst/>
                        </a:rPr>
                        <a:t>介護予防通所</a:t>
                      </a:r>
                      <a:r>
                        <a:rPr kumimoji="1" lang="ja-JP" altLang="en-US" u="sng" dirty="0" smtClean="0"/>
                        <a:t>介護</a:t>
                      </a:r>
                      <a:r>
                        <a:rPr kumimoji="1" lang="ja-JP" altLang="en-US" dirty="0" smtClean="0"/>
                        <a:t>の指定を受けた事業者</a:t>
                      </a:r>
                      <a:endParaRPr kumimoji="1" lang="ja-JP" altLang="en-US" dirty="0"/>
                    </a:p>
                  </a:txBody>
                  <a:tcPr/>
                </a:tc>
                <a:tc>
                  <a:txBody>
                    <a:bodyPr/>
                    <a:lstStyle/>
                    <a:p>
                      <a:pPr algn="ctr"/>
                      <a:r>
                        <a:rPr kumimoji="1" lang="ja-JP" altLang="en-US" sz="2400" dirty="0" smtClean="0"/>
                        <a:t>要申請</a:t>
                      </a:r>
                      <a:endParaRPr kumimoji="1" lang="ja-JP" altLang="en-US" sz="2400" dirty="0"/>
                    </a:p>
                  </a:txBody>
                  <a:tcPr/>
                </a:tc>
                <a:tc>
                  <a:txBody>
                    <a:bodyPr/>
                    <a:lstStyle/>
                    <a:p>
                      <a:pPr algn="ctr"/>
                      <a:r>
                        <a:rPr kumimoji="1" lang="en-US" altLang="ja-JP" sz="3600" dirty="0" smtClean="0"/>
                        <a:t>A</a:t>
                      </a:r>
                      <a:r>
                        <a:rPr kumimoji="1" lang="ja-JP" altLang="en-US" sz="3600" dirty="0" smtClean="0"/>
                        <a:t>６</a:t>
                      </a:r>
                      <a:endParaRPr kumimoji="1" lang="en-US" altLang="ja-JP" sz="3600" dirty="0" smtClean="0"/>
                    </a:p>
                    <a:p>
                      <a:endParaRPr kumimoji="1" lang="ja-JP" alt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205407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57200" y="274638"/>
            <a:ext cx="8229600" cy="778098"/>
          </a:xfrm>
        </p:spPr>
        <p:txBody>
          <a:bodyPr>
            <a:normAutofit/>
          </a:bodyPr>
          <a:lstStyle/>
          <a:p>
            <a:pPr algn="l"/>
            <a:r>
              <a:rPr lang="ja-JP" altLang="en-US" sz="3200" dirty="0" smtClean="0"/>
              <a:t>要支援者のサービス利用に関する注意点</a:t>
            </a:r>
            <a:endParaRPr kumimoji="1" lang="ja-JP" altLang="en-US" sz="3200" dirty="0"/>
          </a:p>
        </p:txBody>
      </p:sp>
      <p:sp>
        <p:nvSpPr>
          <p:cNvPr id="6" name="コンテンツ プレースホルダー 5"/>
          <p:cNvSpPr>
            <a:spLocks noGrp="1"/>
          </p:cNvSpPr>
          <p:nvPr>
            <p:ph idx="1"/>
          </p:nvPr>
        </p:nvSpPr>
        <p:spPr>
          <a:xfrm>
            <a:off x="539552" y="1268760"/>
            <a:ext cx="8229600" cy="4680520"/>
          </a:xfrm>
        </p:spPr>
        <p:txBody>
          <a:bodyPr/>
          <a:lstStyle/>
          <a:p>
            <a:pPr marL="0" indent="0">
              <a:buNone/>
            </a:pPr>
            <a:r>
              <a:rPr kumimoji="1" lang="ja-JP" altLang="en-US" dirty="0" smtClean="0"/>
              <a:t>　</a:t>
            </a:r>
            <a:r>
              <a:rPr kumimoji="1" lang="ja-JP" altLang="en-US" dirty="0" smtClean="0">
                <a:solidFill>
                  <a:srgbClr val="FF0000"/>
                </a:solidFill>
              </a:rPr>
              <a:t>天理市では、すでに要支援認定を受けているサービス利用者の要支援認定有効期間の残期間を問わず、平成</a:t>
            </a:r>
            <a:r>
              <a:rPr kumimoji="1" lang="en-US" altLang="ja-JP" dirty="0" smtClean="0">
                <a:solidFill>
                  <a:srgbClr val="FF0000"/>
                </a:solidFill>
              </a:rPr>
              <a:t>29</a:t>
            </a:r>
            <a:r>
              <a:rPr kumimoji="1" lang="ja-JP" altLang="en-US" dirty="0" smtClean="0">
                <a:solidFill>
                  <a:srgbClr val="FF0000"/>
                </a:solidFill>
              </a:rPr>
              <a:t>年４月１日から一斉に総合事業がスタートします。</a:t>
            </a:r>
            <a:endParaRPr kumimoji="1" lang="en-US" altLang="ja-JP" dirty="0" smtClean="0">
              <a:solidFill>
                <a:srgbClr val="FF0000"/>
              </a:solidFill>
            </a:endParaRPr>
          </a:p>
          <a:p>
            <a:pPr marL="0" indent="0">
              <a:buNone/>
            </a:pPr>
            <a:r>
              <a:rPr lang="ja-JP" altLang="en-US" sz="2400" dirty="0" smtClean="0"/>
              <a:t>□平成２９年４月１日から全ての介護予防訪問介護及び介護</a:t>
            </a:r>
            <a:endParaRPr lang="en-US" altLang="ja-JP" sz="2400" dirty="0" smtClean="0"/>
          </a:p>
          <a:p>
            <a:pPr marL="0" indent="0">
              <a:buNone/>
            </a:pPr>
            <a:r>
              <a:rPr lang="ja-JP" altLang="en-US" sz="2400" dirty="0"/>
              <a:t>　</a:t>
            </a:r>
            <a:r>
              <a:rPr lang="ja-JP" altLang="en-US" sz="2400" dirty="0" smtClean="0"/>
              <a:t>予防通所介護の相当サービスの利用者については、総合事</a:t>
            </a:r>
            <a:endParaRPr lang="en-US" altLang="ja-JP" sz="2400" dirty="0" smtClean="0"/>
          </a:p>
          <a:p>
            <a:pPr marL="0" indent="0">
              <a:buNone/>
            </a:pPr>
            <a:r>
              <a:rPr lang="ja-JP" altLang="en-US" sz="2400" dirty="0"/>
              <a:t>　</a:t>
            </a:r>
            <a:r>
              <a:rPr lang="ja-JP" altLang="en-US" sz="2400" dirty="0" smtClean="0"/>
              <a:t>業の利用者となり、総合事業における「訪問型サービス（第１</a:t>
            </a:r>
            <a:endParaRPr lang="en-US" altLang="ja-JP" sz="2400" dirty="0" smtClean="0"/>
          </a:p>
          <a:p>
            <a:pPr marL="0" indent="0">
              <a:buNone/>
            </a:pPr>
            <a:r>
              <a:rPr lang="ja-JP" altLang="en-US" sz="2400" dirty="0"/>
              <a:t>　</a:t>
            </a:r>
            <a:r>
              <a:rPr lang="ja-JP" altLang="en-US" sz="2400" dirty="0" smtClean="0"/>
              <a:t>号訪問事業）」及び「通所型サービス（第１号通所事業）」とし</a:t>
            </a:r>
            <a:endParaRPr lang="en-US" altLang="ja-JP" sz="2400" dirty="0" smtClean="0"/>
          </a:p>
          <a:p>
            <a:pPr marL="0" indent="0">
              <a:buNone/>
            </a:pPr>
            <a:r>
              <a:rPr lang="ja-JP" altLang="en-US" sz="2400" dirty="0"/>
              <a:t>　</a:t>
            </a:r>
            <a:r>
              <a:rPr lang="ja-JP" altLang="en-US" sz="2400" dirty="0" err="1" smtClean="0"/>
              <a:t>て提</a:t>
            </a:r>
            <a:r>
              <a:rPr lang="ja-JP" altLang="en-US" sz="2400" dirty="0" smtClean="0"/>
              <a:t>供されることになります。</a:t>
            </a:r>
            <a:endParaRPr lang="en-US" altLang="ja-JP" sz="2400" dirty="0" smtClean="0"/>
          </a:p>
          <a:p>
            <a:pPr marL="0" indent="0">
              <a:buNone/>
            </a:pPr>
            <a:endParaRPr lang="en-US" altLang="ja-JP" sz="2400" dirty="0" smtClean="0"/>
          </a:p>
          <a:p>
            <a:pPr marL="0" indent="0">
              <a:buNone/>
            </a:pPr>
            <a:endParaRPr kumimoji="1" lang="ja-JP" altLang="en-US" sz="2400" dirty="0"/>
          </a:p>
        </p:txBody>
      </p:sp>
      <p:sp>
        <p:nvSpPr>
          <p:cNvPr id="2" name="スライド番号プレースホルダー 1"/>
          <p:cNvSpPr>
            <a:spLocks noGrp="1"/>
          </p:cNvSpPr>
          <p:nvPr>
            <p:ph type="sldNum" sz="quarter" idx="12"/>
          </p:nvPr>
        </p:nvSpPr>
        <p:spPr/>
        <p:txBody>
          <a:bodyPr/>
          <a:lstStyle/>
          <a:p>
            <a:fld id="{EF3E210C-ED37-460F-A729-4CF746DEF2D6}" type="slidenum">
              <a:rPr kumimoji="1" lang="ja-JP" altLang="en-US" smtClean="0"/>
              <a:t>16</a:t>
            </a:fld>
            <a:endParaRPr kumimoji="1" lang="ja-JP" altLang="en-US"/>
          </a:p>
        </p:txBody>
      </p:sp>
    </p:spTree>
    <p:extLst>
      <p:ext uri="{BB962C8B-B14F-4D97-AF65-F5344CB8AC3E}">
        <p14:creationId xmlns:p14="http://schemas.microsoft.com/office/powerpoint/2010/main" val="17251481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sz="3200" dirty="0" smtClean="0"/>
              <a:t>④</a:t>
            </a:r>
            <a:r>
              <a:rPr lang="ja-JP" altLang="en-US" sz="3200" dirty="0"/>
              <a:t>　</a:t>
            </a:r>
            <a:r>
              <a:rPr lang="ja-JP" altLang="ja-JP" sz="3200" dirty="0" smtClean="0"/>
              <a:t>支給</a:t>
            </a:r>
            <a:r>
              <a:rPr lang="ja-JP" altLang="ja-JP" sz="3200" dirty="0"/>
              <a:t>限度</a:t>
            </a:r>
            <a:r>
              <a:rPr lang="ja-JP" altLang="ja-JP" sz="3200" dirty="0" smtClean="0"/>
              <a:t>額</a:t>
            </a:r>
            <a:r>
              <a:rPr lang="ja-JP" altLang="en-US" sz="3200" dirty="0"/>
              <a:t>及び</a:t>
            </a:r>
            <a:r>
              <a:rPr lang="ja-JP" altLang="en-US" sz="3200" dirty="0" smtClean="0"/>
              <a:t>利用者負担について</a:t>
            </a:r>
            <a:r>
              <a:rPr lang="ja-JP" altLang="ja-JP" sz="3200" dirty="0"/>
              <a:t/>
            </a:r>
            <a:br>
              <a:rPr lang="ja-JP" altLang="ja-JP" sz="3200" dirty="0"/>
            </a:br>
            <a:endParaRPr kumimoji="1" lang="ja-JP" altLang="en-US" sz="3200" dirty="0"/>
          </a:p>
        </p:txBody>
      </p:sp>
      <p:sp>
        <p:nvSpPr>
          <p:cNvPr id="3" name="コンテンツ プレースホルダー 2"/>
          <p:cNvSpPr>
            <a:spLocks noGrp="1"/>
          </p:cNvSpPr>
          <p:nvPr>
            <p:ph idx="1"/>
          </p:nvPr>
        </p:nvSpPr>
        <p:spPr>
          <a:xfrm>
            <a:off x="457200" y="1124744"/>
            <a:ext cx="8229600" cy="5001419"/>
          </a:xfrm>
        </p:spPr>
        <p:txBody>
          <a:bodyPr>
            <a:noAutofit/>
          </a:bodyPr>
          <a:lstStyle/>
          <a:p>
            <a:pPr marL="0" indent="0">
              <a:buNone/>
            </a:pPr>
            <a:r>
              <a:rPr lang="ja-JP" altLang="ja-JP" sz="2800" dirty="0"/>
              <a:t>・利用限度額について、要支援認定の方が総合</a:t>
            </a:r>
            <a:r>
              <a:rPr lang="ja-JP" altLang="ja-JP" sz="2800" dirty="0" smtClean="0"/>
              <a:t>事業</a:t>
            </a:r>
            <a:endParaRPr lang="en-US" altLang="ja-JP" sz="2800" dirty="0" smtClean="0"/>
          </a:p>
          <a:p>
            <a:pPr marL="0" indent="0">
              <a:buNone/>
            </a:pPr>
            <a:r>
              <a:rPr lang="ja-JP" altLang="en-US" sz="2800" dirty="0"/>
              <a:t>　</a:t>
            </a:r>
            <a:r>
              <a:rPr lang="ja-JP" altLang="ja-JP" sz="2800" dirty="0" smtClean="0"/>
              <a:t>を</a:t>
            </a:r>
            <a:r>
              <a:rPr lang="ja-JP" altLang="ja-JP" sz="2800" dirty="0"/>
              <a:t>利用する</a:t>
            </a:r>
            <a:r>
              <a:rPr lang="ja-JP" altLang="ja-JP" sz="2800" dirty="0" smtClean="0"/>
              <a:t>場合は</a:t>
            </a:r>
            <a:r>
              <a:rPr lang="ja-JP" altLang="ja-JP" sz="2800" dirty="0"/>
              <a:t>、現在、適用される予防給付の</a:t>
            </a:r>
            <a:r>
              <a:rPr lang="ja-JP" altLang="ja-JP" sz="2800" dirty="0" smtClean="0"/>
              <a:t>利</a:t>
            </a:r>
            <a:endParaRPr lang="en-US" altLang="ja-JP" sz="2800" dirty="0" smtClean="0"/>
          </a:p>
          <a:p>
            <a:pPr marL="0" indent="0">
              <a:buNone/>
            </a:pPr>
            <a:r>
              <a:rPr lang="ja-JP" altLang="en-US" sz="2800" dirty="0"/>
              <a:t>　</a:t>
            </a:r>
            <a:r>
              <a:rPr lang="ja-JP" altLang="ja-JP" sz="2800" dirty="0" smtClean="0"/>
              <a:t>用</a:t>
            </a:r>
            <a:r>
              <a:rPr lang="ja-JP" altLang="ja-JP" sz="2800" dirty="0"/>
              <a:t>限度額の範囲内</a:t>
            </a:r>
            <a:r>
              <a:rPr lang="ja-JP" altLang="en-US" sz="2800" dirty="0"/>
              <a:t>で</a:t>
            </a:r>
            <a:r>
              <a:rPr lang="ja-JP" altLang="ja-JP" sz="2800" dirty="0"/>
              <a:t>、給付と</a:t>
            </a:r>
            <a:r>
              <a:rPr lang="ja-JP" altLang="ja-JP" sz="2800" dirty="0" smtClean="0"/>
              <a:t>総合</a:t>
            </a:r>
            <a:r>
              <a:rPr lang="ja-JP" altLang="ja-JP" sz="2800" dirty="0"/>
              <a:t>事業を一体的</a:t>
            </a:r>
            <a:r>
              <a:rPr lang="ja-JP" altLang="ja-JP" sz="2800" dirty="0" smtClean="0"/>
              <a:t>に</a:t>
            </a:r>
            <a:endParaRPr lang="en-US" altLang="ja-JP" sz="2800" dirty="0" smtClean="0"/>
          </a:p>
          <a:p>
            <a:pPr marL="0" indent="0">
              <a:buNone/>
            </a:pPr>
            <a:r>
              <a:rPr lang="ja-JP" altLang="en-US" sz="2800" dirty="0"/>
              <a:t>　</a:t>
            </a:r>
            <a:r>
              <a:rPr lang="ja-JP" altLang="ja-JP" sz="2800" dirty="0" smtClean="0"/>
              <a:t>管理</a:t>
            </a:r>
            <a:r>
              <a:rPr lang="ja-JP" altLang="en-US" sz="2800" dirty="0"/>
              <a:t>する</a:t>
            </a:r>
            <a:r>
              <a:rPr lang="ja-JP" altLang="ja-JP" sz="2800" dirty="0" smtClean="0"/>
              <a:t>。</a:t>
            </a:r>
            <a:endParaRPr lang="en-US" altLang="ja-JP" sz="2800" dirty="0" smtClean="0"/>
          </a:p>
          <a:p>
            <a:pPr marL="0" indent="0">
              <a:buNone/>
            </a:pPr>
            <a:endParaRPr lang="en-US" altLang="ja-JP" sz="2800" dirty="0" smtClean="0"/>
          </a:p>
          <a:p>
            <a:pPr marL="0" indent="0">
              <a:buNone/>
            </a:pPr>
            <a:r>
              <a:rPr lang="ja-JP" altLang="en-US" sz="2800" dirty="0" smtClean="0"/>
              <a:t>・</a:t>
            </a:r>
            <a:r>
              <a:rPr lang="ja-JP" altLang="ja-JP" sz="2800" dirty="0" smtClean="0"/>
              <a:t>利用者</a:t>
            </a:r>
            <a:r>
              <a:rPr lang="ja-JP" altLang="ja-JP" sz="2800" dirty="0"/>
              <a:t>負担の割合は、予防給付と</a:t>
            </a:r>
            <a:r>
              <a:rPr lang="ja-JP" altLang="ja-JP" sz="2800" dirty="0" smtClean="0"/>
              <a:t>同様、１割負担</a:t>
            </a:r>
            <a:r>
              <a:rPr lang="ja-JP" altLang="en-US" sz="2800" dirty="0" smtClean="0"/>
              <a:t>　　　　</a:t>
            </a:r>
            <a:endParaRPr lang="en-US" altLang="ja-JP" sz="2800" dirty="0" smtClean="0"/>
          </a:p>
          <a:p>
            <a:pPr marL="0" indent="0">
              <a:buNone/>
            </a:pPr>
            <a:r>
              <a:rPr lang="ja-JP" altLang="en-US" sz="2800" dirty="0"/>
              <a:t>　</a:t>
            </a:r>
            <a:r>
              <a:rPr lang="ja-JP" altLang="ja-JP" sz="2800" dirty="0" smtClean="0"/>
              <a:t>（</a:t>
            </a:r>
            <a:r>
              <a:rPr lang="ja-JP" altLang="ja-JP" sz="2800" dirty="0"/>
              <a:t>一定以上所得者は２割）</a:t>
            </a:r>
            <a:r>
              <a:rPr lang="ja-JP" altLang="ja-JP" sz="2800" dirty="0" smtClean="0"/>
              <a:t>。</a:t>
            </a:r>
            <a:endParaRPr lang="ja-JP" altLang="ja-JP" sz="2800" dirty="0"/>
          </a:p>
        </p:txBody>
      </p:sp>
      <p:sp>
        <p:nvSpPr>
          <p:cNvPr id="4" name="スライド番号プレースホルダー 3"/>
          <p:cNvSpPr>
            <a:spLocks noGrp="1"/>
          </p:cNvSpPr>
          <p:nvPr>
            <p:ph type="sldNum" sz="quarter" idx="12"/>
          </p:nvPr>
        </p:nvSpPr>
        <p:spPr/>
        <p:txBody>
          <a:bodyPr/>
          <a:lstStyle/>
          <a:p>
            <a:fld id="{EF3E210C-ED37-460F-A729-4CF746DEF2D6}" type="slidenum">
              <a:rPr kumimoji="1" lang="ja-JP" altLang="en-US" smtClean="0"/>
              <a:t>17</a:t>
            </a:fld>
            <a:endParaRPr kumimoji="1" lang="ja-JP" altLang="en-US"/>
          </a:p>
        </p:txBody>
      </p:sp>
    </p:spTree>
    <p:extLst>
      <p:ext uri="{BB962C8B-B14F-4D97-AF65-F5344CB8AC3E}">
        <p14:creationId xmlns:p14="http://schemas.microsoft.com/office/powerpoint/2010/main" val="564973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F3E210C-ED37-460F-A729-4CF746DEF2D6}" type="slidenum">
              <a:rPr kumimoji="1" lang="ja-JP" altLang="en-US" smtClean="0"/>
              <a:t>18</a:t>
            </a:fld>
            <a:endParaRPr kumimoji="1" lang="ja-JP" altLang="en-US"/>
          </a:p>
        </p:txBody>
      </p:sp>
      <p:sp>
        <p:nvSpPr>
          <p:cNvPr id="5" name="Rectangle 1"/>
          <p:cNvSpPr>
            <a:spLocks noChangeArrowheads="1"/>
          </p:cNvSpPr>
          <p:nvPr/>
        </p:nvSpPr>
        <p:spPr bwMode="auto">
          <a:xfrm>
            <a:off x="255971" y="767988"/>
            <a:ext cx="6128601"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000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400050" algn="l"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mj-ea"/>
                <a:ea typeface="+mj-ea"/>
                <a:cs typeface="Times New Roman" pitchFamily="18" charset="0"/>
              </a:rPr>
              <a:t>⑤</a:t>
            </a:r>
            <a:r>
              <a:rPr kumimoji="1" lang="ja-JP" altLang="ja-JP" sz="2400" b="0" i="0" u="none" strike="noStrike" cap="none" normalizeH="0" baseline="0" dirty="0" smtClean="0">
                <a:ln>
                  <a:noFill/>
                </a:ln>
                <a:solidFill>
                  <a:schemeClr val="tx1"/>
                </a:solidFill>
                <a:effectLst/>
                <a:latin typeface="+mj-ea"/>
                <a:ea typeface="+mj-ea"/>
                <a:cs typeface="Times New Roman" pitchFamily="18" charset="0"/>
              </a:rPr>
              <a:t>新しい総合事業　</a:t>
            </a:r>
            <a:r>
              <a:rPr kumimoji="1" lang="ja-JP" altLang="en-US" sz="2400" b="0" i="0" u="none" strike="noStrike" cap="none" normalizeH="0" baseline="0" dirty="0" smtClean="0">
                <a:ln>
                  <a:noFill/>
                </a:ln>
                <a:solidFill>
                  <a:schemeClr val="tx1"/>
                </a:solidFill>
                <a:effectLst/>
                <a:latin typeface="+mj-ea"/>
                <a:ea typeface="+mj-ea"/>
                <a:cs typeface="Times New Roman" pitchFamily="18" charset="0"/>
              </a:rPr>
              <a:t>今後の</a:t>
            </a:r>
            <a:r>
              <a:rPr kumimoji="1" lang="ja-JP" altLang="ja-JP" sz="2400" b="0" i="0" u="none" strike="noStrike" cap="none" normalizeH="0" baseline="0" dirty="0" smtClean="0">
                <a:ln>
                  <a:noFill/>
                </a:ln>
                <a:solidFill>
                  <a:schemeClr val="tx1"/>
                </a:solidFill>
                <a:effectLst/>
                <a:latin typeface="+mj-ea"/>
                <a:ea typeface="+mj-ea"/>
                <a:cs typeface="Times New Roman" pitchFamily="18" charset="0"/>
              </a:rPr>
              <a:t>スケジュール</a:t>
            </a:r>
            <a:endParaRPr kumimoji="1" lang="ja-JP" altLang="ja-JP" sz="2400" b="0" i="0" u="none" strike="noStrike" cap="none" normalizeH="0" baseline="0" dirty="0" smtClean="0">
              <a:ln>
                <a:noFill/>
              </a:ln>
              <a:solidFill>
                <a:schemeClr val="tx1"/>
              </a:solidFill>
              <a:effectLst/>
              <a:latin typeface="+mj-ea"/>
              <a:ea typeface="+mj-ea"/>
            </a:endParaRPr>
          </a:p>
          <a:p>
            <a:pPr marL="0" marR="0" lvl="0" indent="400050" algn="l" defTabSz="914400" rtl="0" eaLnBrk="0" fontAlgn="base" latinLnBrk="0" hangingPunct="0">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142400821"/>
              </p:ext>
            </p:extLst>
          </p:nvPr>
        </p:nvGraphicFramePr>
        <p:xfrm>
          <a:off x="755576" y="1506652"/>
          <a:ext cx="7728792" cy="4844640"/>
        </p:xfrm>
        <a:graphic>
          <a:graphicData uri="http://schemas.openxmlformats.org/drawingml/2006/table">
            <a:tbl>
              <a:tblPr firstRow="1" firstCol="1" bandRow="1">
                <a:tableStyleId>{5C22544A-7EE6-4342-B048-85BDC9FD1C3A}</a:tableStyleId>
              </a:tblPr>
              <a:tblGrid>
                <a:gridCol w="1559023">
                  <a:extLst>
                    <a:ext uri="{9D8B030D-6E8A-4147-A177-3AD203B41FA5}">
                      <a16:colId xmlns:a16="http://schemas.microsoft.com/office/drawing/2014/main" val="20000"/>
                    </a:ext>
                  </a:extLst>
                </a:gridCol>
                <a:gridCol w="1537321">
                  <a:extLst>
                    <a:ext uri="{9D8B030D-6E8A-4147-A177-3AD203B41FA5}">
                      <a16:colId xmlns:a16="http://schemas.microsoft.com/office/drawing/2014/main" val="20001"/>
                    </a:ext>
                  </a:extLst>
                </a:gridCol>
                <a:gridCol w="4632448">
                  <a:extLst>
                    <a:ext uri="{9D8B030D-6E8A-4147-A177-3AD203B41FA5}">
                      <a16:colId xmlns:a16="http://schemas.microsoft.com/office/drawing/2014/main" val="20002"/>
                    </a:ext>
                  </a:extLst>
                </a:gridCol>
              </a:tblGrid>
              <a:tr h="490411">
                <a:tc gridSpan="2">
                  <a:txBody>
                    <a:bodyPr/>
                    <a:lstStyle/>
                    <a:p>
                      <a:pPr indent="266700" algn="just">
                        <a:spcAft>
                          <a:spcPts val="0"/>
                        </a:spcAft>
                      </a:pPr>
                      <a:r>
                        <a:rPr lang="ja-JP" sz="1400" kern="100" dirty="0">
                          <a:effectLst/>
                        </a:rPr>
                        <a:t>年　　　月</a:t>
                      </a:r>
                      <a:endParaRPr lang="ja-JP" sz="1400" kern="100" dirty="0">
                        <a:effectLst/>
                        <a:latin typeface="Century"/>
                        <a:ea typeface="ＭＳ 明朝"/>
                        <a:cs typeface="Times New Roman"/>
                      </a:endParaRPr>
                    </a:p>
                  </a:txBody>
                  <a:tcPr marL="45812" marR="45812" marT="0" marB="0"/>
                </a:tc>
                <a:tc hMerge="1">
                  <a:txBody>
                    <a:bodyPr/>
                    <a:lstStyle/>
                    <a:p>
                      <a:endParaRPr kumimoji="1" lang="ja-JP" altLang="en-US"/>
                    </a:p>
                  </a:txBody>
                  <a:tcPr/>
                </a:tc>
                <a:tc>
                  <a:txBody>
                    <a:bodyPr/>
                    <a:lstStyle/>
                    <a:p>
                      <a:pPr indent="400050" algn="just">
                        <a:spcAft>
                          <a:spcPts val="0"/>
                        </a:spcAft>
                      </a:pPr>
                      <a:r>
                        <a:rPr lang="ja-JP" sz="1400" kern="100" dirty="0">
                          <a:effectLst/>
                        </a:rPr>
                        <a:t>内　　　　　容</a:t>
                      </a:r>
                      <a:endParaRPr lang="ja-JP" sz="1400" kern="100" dirty="0">
                        <a:effectLst/>
                        <a:latin typeface="Century"/>
                        <a:ea typeface="ＭＳ 明朝"/>
                        <a:cs typeface="Times New Roman"/>
                      </a:endParaRPr>
                    </a:p>
                  </a:txBody>
                  <a:tcPr marL="45812" marR="45812" marT="0" marB="0"/>
                </a:tc>
                <a:extLst>
                  <a:ext uri="{0D108BD9-81ED-4DB2-BD59-A6C34878D82A}">
                    <a16:rowId xmlns:a16="http://schemas.microsoft.com/office/drawing/2014/main" val="10000"/>
                  </a:ext>
                </a:extLst>
              </a:tr>
              <a:tr h="204517">
                <a:tc rowSpan="4">
                  <a:txBody>
                    <a:bodyPr/>
                    <a:lstStyle/>
                    <a:p>
                      <a:pPr algn="just">
                        <a:spcAft>
                          <a:spcPts val="0"/>
                        </a:spcAft>
                      </a:pPr>
                      <a:r>
                        <a:rPr lang="ja-JP" sz="1400" kern="100" dirty="0">
                          <a:effectLst/>
                        </a:rPr>
                        <a:t>平成２８年度</a:t>
                      </a:r>
                      <a:endParaRPr lang="ja-JP" sz="1400" kern="100" dirty="0">
                        <a:effectLst/>
                        <a:latin typeface="Century"/>
                        <a:ea typeface="ＭＳ 明朝"/>
                        <a:cs typeface="Times New Roman"/>
                      </a:endParaRPr>
                    </a:p>
                  </a:txBody>
                  <a:tcPr marL="45812" marR="45812" marT="0" marB="0"/>
                </a:tc>
                <a:tc>
                  <a:txBody>
                    <a:bodyPr/>
                    <a:lstStyle/>
                    <a:p>
                      <a:pPr algn="just">
                        <a:spcAft>
                          <a:spcPts val="0"/>
                        </a:spcAft>
                      </a:pPr>
                      <a:r>
                        <a:rPr lang="ja-JP" altLang="en-US" sz="1400" kern="100" dirty="0" smtClean="0">
                          <a:effectLst/>
                          <a:latin typeface="+mn-ea"/>
                          <a:ea typeface="+mn-ea"/>
                          <a:cs typeface="Times New Roman"/>
                        </a:rPr>
                        <a:t>４～６月</a:t>
                      </a:r>
                      <a:endParaRPr lang="en-US" altLang="ja-JP" sz="1400" kern="100" dirty="0" smtClean="0">
                        <a:effectLst/>
                        <a:latin typeface="+mn-ea"/>
                        <a:ea typeface="+mn-ea"/>
                        <a:cs typeface="Times New Roman"/>
                      </a:endParaRPr>
                    </a:p>
                    <a:p>
                      <a:pPr algn="just">
                        <a:spcAft>
                          <a:spcPts val="0"/>
                        </a:spcAft>
                      </a:pPr>
                      <a:endParaRPr lang="ja-JP" sz="1400" kern="100" dirty="0">
                        <a:effectLst/>
                        <a:latin typeface="Century"/>
                        <a:ea typeface="ＭＳ 明朝"/>
                        <a:cs typeface="Times New Roman"/>
                      </a:endParaRPr>
                    </a:p>
                  </a:txBody>
                  <a:tcPr marL="45812" marR="45812" marT="0" marB="0"/>
                </a:tc>
                <a:tc>
                  <a:txBody>
                    <a:bodyPr/>
                    <a:lstStyle/>
                    <a:p>
                      <a:pPr algn="just">
                        <a:spcAft>
                          <a:spcPts val="0"/>
                        </a:spcAft>
                      </a:pPr>
                      <a:endParaRPr lang="ja-JP" sz="1400" kern="100" dirty="0">
                        <a:effectLst/>
                        <a:latin typeface="Century"/>
                        <a:ea typeface="ＭＳ 明朝"/>
                        <a:cs typeface="Times New Roman"/>
                      </a:endParaRPr>
                    </a:p>
                  </a:txBody>
                  <a:tcPr marL="45812" marR="45812" marT="0" marB="0"/>
                </a:tc>
                <a:extLst>
                  <a:ext uri="{0D108BD9-81ED-4DB2-BD59-A6C34878D82A}">
                    <a16:rowId xmlns:a16="http://schemas.microsoft.com/office/drawing/2014/main" val="10001"/>
                  </a:ext>
                </a:extLst>
              </a:tr>
              <a:tr h="497877">
                <a:tc vMerge="1">
                  <a:txBody>
                    <a:bodyPr/>
                    <a:lstStyle/>
                    <a:p>
                      <a:endParaRPr kumimoji="1" lang="ja-JP" altLang="en-US"/>
                    </a:p>
                  </a:txBody>
                  <a:tcPr/>
                </a:tc>
                <a:tc>
                  <a:txBody>
                    <a:bodyPr/>
                    <a:lstStyle/>
                    <a:p>
                      <a:pPr algn="just">
                        <a:spcAft>
                          <a:spcPts val="0"/>
                        </a:spcAft>
                      </a:pPr>
                      <a:r>
                        <a:rPr lang="ja-JP" sz="1400" kern="100" dirty="0">
                          <a:effectLst/>
                        </a:rPr>
                        <a:t>７～９月</a:t>
                      </a:r>
                      <a:endParaRPr lang="ja-JP" sz="1400" kern="100" dirty="0">
                        <a:effectLst/>
                        <a:latin typeface="Century"/>
                        <a:ea typeface="ＭＳ 明朝"/>
                        <a:cs typeface="Times New Roman"/>
                      </a:endParaRPr>
                    </a:p>
                  </a:txBody>
                  <a:tcPr marL="45812" marR="45812" marT="0" marB="0"/>
                </a:tc>
                <a:tc>
                  <a:txBody>
                    <a:bodyPr/>
                    <a:lstStyle/>
                    <a:p>
                      <a:pPr algn="just">
                        <a:spcAft>
                          <a:spcPts val="0"/>
                        </a:spcAft>
                      </a:pPr>
                      <a:r>
                        <a:rPr lang="ja-JP" sz="1400" kern="100" dirty="0" smtClean="0">
                          <a:effectLst/>
                        </a:rPr>
                        <a:t>・</a:t>
                      </a:r>
                      <a:r>
                        <a:rPr lang="ja-JP" altLang="en-US" sz="1400" kern="100" dirty="0" smtClean="0">
                          <a:effectLst/>
                        </a:rPr>
                        <a:t>実施予定サービスに関する事業者向け説明会</a:t>
                      </a:r>
                      <a:endParaRPr lang="en-US" altLang="ja-JP" sz="1400" kern="100" dirty="0" smtClean="0">
                        <a:effectLst/>
                      </a:endParaRPr>
                    </a:p>
                    <a:p>
                      <a:pPr algn="just">
                        <a:spcAft>
                          <a:spcPts val="0"/>
                        </a:spcAft>
                      </a:pPr>
                      <a:endParaRPr lang="ja-JP" sz="1400" kern="100" dirty="0">
                        <a:effectLst/>
                        <a:latin typeface="Century"/>
                        <a:ea typeface="ＭＳ 明朝"/>
                        <a:cs typeface="Times New Roman"/>
                      </a:endParaRPr>
                    </a:p>
                  </a:txBody>
                  <a:tcPr marL="45812" marR="45812" marT="0" marB="0"/>
                </a:tc>
                <a:extLst>
                  <a:ext uri="{0D108BD9-81ED-4DB2-BD59-A6C34878D82A}">
                    <a16:rowId xmlns:a16="http://schemas.microsoft.com/office/drawing/2014/main" val="10002"/>
                  </a:ext>
                </a:extLst>
              </a:tr>
              <a:tr h="601216">
                <a:tc vMerge="1">
                  <a:txBody>
                    <a:bodyPr/>
                    <a:lstStyle/>
                    <a:p>
                      <a:endParaRPr kumimoji="1" lang="ja-JP" altLang="en-US"/>
                    </a:p>
                  </a:txBody>
                  <a:tcPr/>
                </a:tc>
                <a:tc>
                  <a:txBody>
                    <a:bodyPr/>
                    <a:lstStyle/>
                    <a:p>
                      <a:pPr algn="just">
                        <a:spcAft>
                          <a:spcPts val="0"/>
                        </a:spcAft>
                      </a:pPr>
                      <a:r>
                        <a:rPr lang="ja-JP" sz="1400" kern="100" dirty="0">
                          <a:effectLst/>
                        </a:rPr>
                        <a:t>１０～１２月</a:t>
                      </a:r>
                      <a:endParaRPr lang="ja-JP" sz="1400" kern="100" dirty="0">
                        <a:effectLst/>
                        <a:latin typeface="Century"/>
                        <a:ea typeface="ＭＳ 明朝"/>
                        <a:cs typeface="Times New Roman"/>
                      </a:endParaRPr>
                    </a:p>
                  </a:txBody>
                  <a:tcPr marL="45812" marR="45812" marT="0" marB="0"/>
                </a:tc>
                <a:tc>
                  <a:txBody>
                    <a:bodyPr/>
                    <a:lstStyle/>
                    <a:p>
                      <a:pPr algn="just">
                        <a:spcAft>
                          <a:spcPts val="0"/>
                        </a:spcAft>
                      </a:pPr>
                      <a:r>
                        <a:rPr lang="ja-JP" sz="1400" kern="100" dirty="0">
                          <a:effectLst/>
                        </a:rPr>
                        <a:t>・ケアマネジメントに関する</a:t>
                      </a:r>
                      <a:r>
                        <a:rPr lang="ja-JP" sz="1400" kern="100" dirty="0" smtClean="0">
                          <a:effectLst/>
                        </a:rPr>
                        <a:t>説明会</a:t>
                      </a:r>
                      <a:r>
                        <a:rPr lang="ja-JP" altLang="en-US" sz="1400" kern="100" dirty="0" smtClean="0">
                          <a:effectLst/>
                        </a:rPr>
                        <a:t>（第１回）</a:t>
                      </a:r>
                      <a:endParaRPr lang="en-US" altLang="ja-JP" sz="1400" kern="100" dirty="0" smtClean="0">
                        <a:effectLst/>
                      </a:endParaRPr>
                    </a:p>
                  </a:txBody>
                  <a:tcPr marL="45812" marR="45812" marT="0" marB="0"/>
                </a:tc>
                <a:extLst>
                  <a:ext uri="{0D108BD9-81ED-4DB2-BD59-A6C34878D82A}">
                    <a16:rowId xmlns:a16="http://schemas.microsoft.com/office/drawing/2014/main" val="10003"/>
                  </a:ext>
                </a:extLst>
              </a:tr>
              <a:tr h="547968">
                <a:tc vMerge="1">
                  <a:txBody>
                    <a:bodyPr/>
                    <a:lstStyle/>
                    <a:p>
                      <a:endParaRPr kumimoji="1" lang="ja-JP" altLang="en-US"/>
                    </a:p>
                  </a:txBody>
                  <a:tcPr/>
                </a:tc>
                <a:tc>
                  <a:txBody>
                    <a:bodyPr/>
                    <a:lstStyle/>
                    <a:p>
                      <a:pPr algn="just">
                        <a:spcAft>
                          <a:spcPts val="0"/>
                        </a:spcAft>
                      </a:pPr>
                      <a:r>
                        <a:rPr lang="ja-JP" sz="1400" kern="100" dirty="0">
                          <a:effectLst/>
                        </a:rPr>
                        <a:t>１～３月</a:t>
                      </a:r>
                      <a:endParaRPr lang="ja-JP" sz="1400" kern="100" dirty="0">
                        <a:effectLst/>
                        <a:latin typeface="Century"/>
                        <a:ea typeface="ＭＳ 明朝"/>
                        <a:cs typeface="Times New Roman"/>
                      </a:endParaRPr>
                    </a:p>
                  </a:txBody>
                  <a:tcPr marL="45812" marR="45812" marT="0" marB="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400" kern="100" dirty="0" smtClean="0">
                          <a:effectLst/>
                        </a:rPr>
                        <a:t>・</a:t>
                      </a:r>
                      <a:r>
                        <a:rPr lang="ja-JP" altLang="en-US" sz="1400" kern="100" dirty="0" smtClean="0">
                          <a:effectLst/>
                        </a:rPr>
                        <a:t>実施予定サービスに関する</a:t>
                      </a:r>
                      <a:r>
                        <a:rPr lang="ja-JP" altLang="ja-JP" sz="1400" kern="100" dirty="0" smtClean="0">
                          <a:effectLst/>
                        </a:rPr>
                        <a:t>事業者向け説明会</a:t>
                      </a:r>
                      <a:r>
                        <a:rPr lang="ja-JP" altLang="en-US" sz="1400" kern="100" dirty="0" smtClean="0">
                          <a:effectLst/>
                        </a:rPr>
                        <a:t>（第２回）</a:t>
                      </a:r>
                      <a:endParaRPr lang="ja-JP" altLang="ja-JP" sz="1400" kern="100" dirty="0" smtClean="0">
                        <a:effectLst/>
                        <a:latin typeface="Century"/>
                        <a:ea typeface="ＭＳ 明朝"/>
                        <a:cs typeface="Times New Roman"/>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400" kern="100" dirty="0" smtClean="0">
                          <a:effectLst/>
                        </a:rPr>
                        <a:t>・</a:t>
                      </a:r>
                      <a:r>
                        <a:rPr lang="ja-JP" altLang="en-US" sz="1400" kern="100" dirty="0" smtClean="0">
                          <a:effectLst/>
                        </a:rPr>
                        <a:t>国保連による</a:t>
                      </a:r>
                      <a:r>
                        <a:rPr lang="ja-JP" altLang="ja-JP" sz="1400" kern="100" dirty="0" smtClean="0">
                          <a:effectLst/>
                        </a:rPr>
                        <a:t>請求関係事業者向け説明会</a:t>
                      </a:r>
                      <a:endParaRPr lang="ja-JP" altLang="ja-JP" sz="1400" kern="100" dirty="0" smtClean="0">
                        <a:effectLst/>
                        <a:latin typeface="Century"/>
                        <a:ea typeface="ＭＳ 明朝"/>
                        <a:cs typeface="Times New Roman"/>
                      </a:endParaRPr>
                    </a:p>
                    <a:p>
                      <a:pPr algn="just">
                        <a:spcAft>
                          <a:spcPts val="0"/>
                        </a:spcAft>
                      </a:pPr>
                      <a:r>
                        <a:rPr lang="ja-JP" sz="1400" kern="100" dirty="0" smtClean="0">
                          <a:effectLst/>
                        </a:rPr>
                        <a:t>・</a:t>
                      </a:r>
                      <a:r>
                        <a:rPr lang="ja-JP" sz="1400" kern="100" dirty="0">
                          <a:effectLst/>
                        </a:rPr>
                        <a:t>新規指定申請受付</a:t>
                      </a:r>
                      <a:r>
                        <a:rPr lang="ja-JP" sz="1400" kern="100" dirty="0" smtClean="0">
                          <a:effectLst/>
                        </a:rPr>
                        <a:t>開始</a:t>
                      </a:r>
                      <a:r>
                        <a:rPr lang="ja-JP" altLang="en-US" sz="1400" kern="100" dirty="0" smtClean="0">
                          <a:effectLst/>
                        </a:rPr>
                        <a:t>（３月～）</a:t>
                      </a:r>
                      <a:endParaRPr lang="ja-JP" sz="1400" kern="100" dirty="0">
                        <a:effectLst/>
                      </a:endParaRPr>
                    </a:p>
                  </a:txBody>
                  <a:tcPr marL="45812" marR="45812" marT="0" marB="0"/>
                </a:tc>
                <a:extLst>
                  <a:ext uri="{0D108BD9-81ED-4DB2-BD59-A6C34878D82A}">
                    <a16:rowId xmlns:a16="http://schemas.microsoft.com/office/drawing/2014/main" val="10004"/>
                  </a:ext>
                </a:extLst>
              </a:tr>
              <a:tr h="288866">
                <a:tc rowSpan="5">
                  <a:txBody>
                    <a:bodyPr/>
                    <a:lstStyle/>
                    <a:p>
                      <a:pPr algn="just">
                        <a:spcAft>
                          <a:spcPts val="0"/>
                        </a:spcAft>
                      </a:pPr>
                      <a:r>
                        <a:rPr lang="ja-JP" sz="1400" kern="100" dirty="0">
                          <a:effectLst/>
                        </a:rPr>
                        <a:t>平成２９年度</a:t>
                      </a:r>
                    </a:p>
                    <a:p>
                      <a:pPr algn="just">
                        <a:spcAft>
                          <a:spcPts val="0"/>
                        </a:spcAft>
                      </a:pPr>
                      <a:r>
                        <a:rPr lang="en-US" sz="1400" kern="100" dirty="0">
                          <a:effectLst/>
                        </a:rPr>
                        <a:t> </a:t>
                      </a:r>
                      <a:endParaRPr lang="ja-JP" sz="1400" kern="100" dirty="0">
                        <a:effectLst/>
                        <a:latin typeface="Century"/>
                        <a:ea typeface="ＭＳ 明朝"/>
                        <a:cs typeface="Times New Roman"/>
                      </a:endParaRPr>
                    </a:p>
                  </a:txBody>
                  <a:tcPr marL="45812" marR="45812" marT="0" marB="0"/>
                </a:tc>
                <a:tc rowSpan="2">
                  <a:txBody>
                    <a:bodyPr/>
                    <a:lstStyle/>
                    <a:p>
                      <a:pPr algn="just">
                        <a:spcAft>
                          <a:spcPts val="0"/>
                        </a:spcAft>
                      </a:pPr>
                      <a:r>
                        <a:rPr lang="en-US" sz="1400" kern="100" dirty="0">
                          <a:effectLst/>
                        </a:rPr>
                        <a:t> </a:t>
                      </a:r>
                      <a:endParaRPr lang="ja-JP" sz="1400" kern="100" dirty="0">
                        <a:effectLst/>
                      </a:endParaRPr>
                    </a:p>
                    <a:p>
                      <a:pPr algn="just">
                        <a:spcAft>
                          <a:spcPts val="0"/>
                        </a:spcAft>
                      </a:pPr>
                      <a:r>
                        <a:rPr lang="ja-JP" sz="1400" kern="100" dirty="0">
                          <a:effectLst/>
                        </a:rPr>
                        <a:t>４～６月</a:t>
                      </a:r>
                      <a:endParaRPr lang="ja-JP" sz="1400" kern="100" dirty="0">
                        <a:effectLst/>
                        <a:latin typeface="Century"/>
                        <a:ea typeface="ＭＳ 明朝"/>
                        <a:cs typeface="Times New Roman"/>
                      </a:endParaRPr>
                    </a:p>
                  </a:txBody>
                  <a:tcPr marL="45812" marR="45812" marT="0" marB="0"/>
                </a:tc>
                <a:tc>
                  <a:txBody>
                    <a:bodyPr/>
                    <a:lstStyle/>
                    <a:p>
                      <a:pPr algn="just">
                        <a:spcAft>
                          <a:spcPts val="0"/>
                        </a:spcAft>
                      </a:pPr>
                      <a:r>
                        <a:rPr lang="ja-JP" altLang="en-US" sz="1800" b="1" kern="100" dirty="0" smtClean="0">
                          <a:ln w="9000" cmpd="sng">
                            <a:solidFill>
                              <a:srgbClr val="5C437A"/>
                            </a:solidFill>
                            <a:prstDash val="solid"/>
                          </a:ln>
                          <a:solidFill>
                            <a:schemeClr val="tx1"/>
                          </a:solidFill>
                          <a:effectLst>
                            <a:outerShdw blurRad="38100" dist="38100" dir="2700000" algn="tl">
                              <a:srgbClr val="000000">
                                <a:alpha val="43137"/>
                              </a:srgbClr>
                            </a:outerShdw>
                          </a:effectLst>
                          <a:latin typeface="+mj-ea"/>
                          <a:ea typeface="+mj-ea"/>
                          <a:cs typeface="Times New Roman"/>
                        </a:rPr>
                        <a:t>新　し　い　総　合　事　業　開　始</a:t>
                      </a:r>
                      <a:endParaRPr lang="en-US" altLang="ja-JP" sz="1800" b="1" kern="100" dirty="0" smtClean="0">
                        <a:ln w="9000" cmpd="sng">
                          <a:solidFill>
                            <a:srgbClr val="5C437A"/>
                          </a:solidFill>
                          <a:prstDash val="solid"/>
                        </a:ln>
                        <a:solidFill>
                          <a:schemeClr val="tx1"/>
                        </a:solidFill>
                        <a:effectLst>
                          <a:outerShdw blurRad="38100" dist="38100" dir="2700000" algn="tl">
                            <a:srgbClr val="000000">
                              <a:alpha val="43137"/>
                            </a:srgbClr>
                          </a:outerShdw>
                        </a:effectLst>
                        <a:latin typeface="+mj-ea"/>
                        <a:ea typeface="+mj-ea"/>
                        <a:cs typeface="Times New Roman"/>
                      </a:endParaRPr>
                    </a:p>
                    <a:p>
                      <a:pPr algn="just">
                        <a:spcAft>
                          <a:spcPts val="0"/>
                        </a:spcAft>
                      </a:pPr>
                      <a:endParaRPr lang="ja-JP" sz="1400" b="1" kern="100" dirty="0">
                        <a:ln w="9000" cmpd="sng">
                          <a:solidFill>
                            <a:srgbClr val="5C437A"/>
                          </a:solidFill>
                          <a:prstDash val="solid"/>
                        </a:ln>
                        <a:solidFill>
                          <a:schemeClr val="tx1"/>
                        </a:solidFill>
                        <a:effectLst>
                          <a:outerShdw blurRad="38100" dist="38100" dir="2700000" algn="tl">
                            <a:srgbClr val="000000">
                              <a:alpha val="43137"/>
                            </a:srgbClr>
                          </a:outerShdw>
                        </a:effectLst>
                        <a:latin typeface="+mj-ea"/>
                        <a:ea typeface="+mj-ea"/>
                        <a:cs typeface="Times New Roman"/>
                      </a:endParaRPr>
                    </a:p>
                  </a:txBody>
                  <a:tcPr marL="45812" marR="45812" marT="0" marB="0"/>
                </a:tc>
                <a:extLst>
                  <a:ext uri="{0D108BD9-81ED-4DB2-BD59-A6C34878D82A}">
                    <a16:rowId xmlns:a16="http://schemas.microsoft.com/office/drawing/2014/main" val="10005"/>
                  </a:ext>
                </a:extLst>
              </a:tr>
              <a:tr h="304408">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sz="1400" kern="100" dirty="0">
                          <a:effectLst/>
                        </a:rPr>
                        <a:t>・市民・事業者からの問い合わせ対応</a:t>
                      </a:r>
                      <a:endParaRPr lang="ja-JP" sz="1400" kern="100" dirty="0">
                        <a:effectLst/>
                        <a:latin typeface="Century"/>
                        <a:ea typeface="ＭＳ 明朝"/>
                        <a:cs typeface="Times New Roman"/>
                      </a:endParaRPr>
                    </a:p>
                  </a:txBody>
                  <a:tcPr marL="45812" marR="45812" marT="0" marB="0"/>
                </a:tc>
                <a:extLst>
                  <a:ext uri="{0D108BD9-81ED-4DB2-BD59-A6C34878D82A}">
                    <a16:rowId xmlns:a16="http://schemas.microsoft.com/office/drawing/2014/main" val="10006"/>
                  </a:ext>
                </a:extLst>
              </a:tr>
              <a:tr h="432048">
                <a:tc vMerge="1">
                  <a:txBody>
                    <a:bodyPr/>
                    <a:lstStyle/>
                    <a:p>
                      <a:endParaRPr kumimoji="1" lang="ja-JP" altLang="en-US"/>
                    </a:p>
                  </a:txBody>
                  <a:tcPr/>
                </a:tc>
                <a:tc>
                  <a:txBody>
                    <a:bodyPr/>
                    <a:lstStyle/>
                    <a:p>
                      <a:pPr algn="just">
                        <a:spcAft>
                          <a:spcPts val="0"/>
                        </a:spcAft>
                      </a:pPr>
                      <a:r>
                        <a:rPr lang="ja-JP" sz="1400" kern="100">
                          <a:effectLst/>
                        </a:rPr>
                        <a:t>７～９月</a:t>
                      </a:r>
                      <a:endParaRPr lang="ja-JP" sz="1400" kern="100">
                        <a:effectLst/>
                        <a:latin typeface="Century"/>
                        <a:ea typeface="ＭＳ 明朝"/>
                        <a:cs typeface="Times New Roman"/>
                      </a:endParaRPr>
                    </a:p>
                  </a:txBody>
                  <a:tcPr marL="45812" marR="45812" marT="0" marB="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400" kern="100" dirty="0" smtClean="0">
                          <a:effectLst/>
                        </a:rPr>
                        <a:t>・</a:t>
                      </a:r>
                      <a:r>
                        <a:rPr lang="ja-JP" altLang="en-US" sz="1400" kern="100" dirty="0" smtClean="0">
                          <a:effectLst/>
                        </a:rPr>
                        <a:t>通所型サービスＣの提供開始（予定）</a:t>
                      </a:r>
                      <a:endParaRPr lang="ja-JP" sz="1400" kern="100" dirty="0">
                        <a:effectLst/>
                        <a:latin typeface="Century"/>
                        <a:ea typeface="ＭＳ 明朝"/>
                        <a:cs typeface="Times New Roman"/>
                      </a:endParaRPr>
                    </a:p>
                  </a:txBody>
                  <a:tcPr marL="45812" marR="45812" marT="0" marB="0"/>
                </a:tc>
                <a:extLst>
                  <a:ext uri="{0D108BD9-81ED-4DB2-BD59-A6C34878D82A}">
                    <a16:rowId xmlns:a16="http://schemas.microsoft.com/office/drawing/2014/main" val="10007"/>
                  </a:ext>
                </a:extLst>
              </a:tr>
              <a:tr h="388044">
                <a:tc vMerge="1">
                  <a:txBody>
                    <a:bodyPr/>
                    <a:lstStyle/>
                    <a:p>
                      <a:endParaRPr kumimoji="1" lang="ja-JP" altLang="en-US"/>
                    </a:p>
                  </a:txBody>
                  <a:tcPr/>
                </a:tc>
                <a:tc>
                  <a:txBody>
                    <a:bodyPr/>
                    <a:lstStyle/>
                    <a:p>
                      <a:pPr algn="just">
                        <a:spcAft>
                          <a:spcPts val="0"/>
                        </a:spcAft>
                      </a:pPr>
                      <a:r>
                        <a:rPr lang="ja-JP" sz="1400" kern="100">
                          <a:effectLst/>
                        </a:rPr>
                        <a:t>１０～１２月</a:t>
                      </a:r>
                      <a:endParaRPr lang="ja-JP" sz="1400" kern="100">
                        <a:effectLst/>
                        <a:latin typeface="Century"/>
                        <a:ea typeface="ＭＳ 明朝"/>
                        <a:cs typeface="Times New Roman"/>
                      </a:endParaRPr>
                    </a:p>
                  </a:txBody>
                  <a:tcPr marL="45812" marR="45812" marT="0" marB="0"/>
                </a:tc>
                <a:tc>
                  <a:txBody>
                    <a:bodyPr/>
                    <a:lstStyle/>
                    <a:p>
                      <a:pPr algn="just">
                        <a:spcAft>
                          <a:spcPts val="0"/>
                        </a:spcAft>
                      </a:pPr>
                      <a:r>
                        <a:rPr lang="en-US" sz="1400" kern="100" dirty="0">
                          <a:effectLst/>
                        </a:rPr>
                        <a:t> </a:t>
                      </a:r>
                      <a:endParaRPr lang="ja-JP" sz="1400" kern="100" dirty="0">
                        <a:effectLst/>
                        <a:latin typeface="Century"/>
                        <a:ea typeface="ＭＳ 明朝"/>
                        <a:cs typeface="Times New Roman"/>
                      </a:endParaRPr>
                    </a:p>
                  </a:txBody>
                  <a:tcPr marL="45812" marR="45812" marT="0" marB="0"/>
                </a:tc>
                <a:extLst>
                  <a:ext uri="{0D108BD9-81ED-4DB2-BD59-A6C34878D82A}">
                    <a16:rowId xmlns:a16="http://schemas.microsoft.com/office/drawing/2014/main" val="10008"/>
                  </a:ext>
                </a:extLst>
              </a:tr>
              <a:tr h="576156">
                <a:tc vMerge="1">
                  <a:txBody>
                    <a:bodyPr/>
                    <a:lstStyle/>
                    <a:p>
                      <a:endParaRPr kumimoji="1" lang="ja-JP" altLang="en-US"/>
                    </a:p>
                  </a:txBody>
                  <a:tcPr/>
                </a:tc>
                <a:tc>
                  <a:txBody>
                    <a:bodyPr/>
                    <a:lstStyle/>
                    <a:p>
                      <a:pPr algn="just">
                        <a:spcAft>
                          <a:spcPts val="0"/>
                        </a:spcAft>
                      </a:pPr>
                      <a:r>
                        <a:rPr lang="ja-JP" sz="1400" kern="100">
                          <a:effectLst/>
                        </a:rPr>
                        <a:t>１～３月</a:t>
                      </a:r>
                      <a:endParaRPr lang="ja-JP" sz="1400" kern="100">
                        <a:effectLst/>
                        <a:latin typeface="Century"/>
                        <a:ea typeface="ＭＳ 明朝"/>
                        <a:cs typeface="Times New Roman"/>
                      </a:endParaRPr>
                    </a:p>
                  </a:txBody>
                  <a:tcPr marL="45812" marR="45812" marT="0" marB="0"/>
                </a:tc>
                <a:tc>
                  <a:txBody>
                    <a:bodyPr/>
                    <a:lstStyle/>
                    <a:p>
                      <a:pPr algn="just">
                        <a:spcAft>
                          <a:spcPts val="0"/>
                        </a:spcAft>
                      </a:pPr>
                      <a:r>
                        <a:rPr lang="ja-JP" sz="1400" kern="100" dirty="0">
                          <a:effectLst/>
                        </a:rPr>
                        <a:t>・総合事業みなし指定更新申請</a:t>
                      </a:r>
                      <a:endParaRPr lang="ja-JP" sz="1400" kern="100" dirty="0">
                        <a:effectLst/>
                        <a:latin typeface="Century"/>
                        <a:ea typeface="ＭＳ 明朝"/>
                        <a:cs typeface="Times New Roman"/>
                      </a:endParaRPr>
                    </a:p>
                  </a:txBody>
                  <a:tcPr marL="45812" marR="45812" marT="0"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3610789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EF3E210C-ED37-460F-A729-4CF746DEF2D6}" type="slidenum">
              <a:rPr kumimoji="1" lang="ja-JP" altLang="en-US" smtClean="0"/>
              <a:t>19</a:t>
            </a:fld>
            <a:endParaRPr kumimoji="1" lang="ja-JP" altLang="en-US"/>
          </a:p>
        </p:txBody>
      </p:sp>
      <p:pic>
        <p:nvPicPr>
          <p:cNvPr id="1026" name="Picture 2" descr="http://www.kaigokensaku.jp/img/kouhyou/commentary/pic_flowSynthesis_section3_3.pn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259484" y="348471"/>
            <a:ext cx="8640960" cy="6192688"/>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a:xfrm>
            <a:off x="226724" y="147990"/>
            <a:ext cx="3438762" cy="369332"/>
          </a:xfrm>
          <a:prstGeom prst="rect">
            <a:avLst/>
          </a:prstGeom>
        </p:spPr>
        <p:txBody>
          <a:bodyPr wrap="none">
            <a:spAutoFit/>
          </a:bodyPr>
          <a:lstStyle/>
          <a:p>
            <a:pPr lvl="0" eaLnBrk="0" fontAlgn="base" hangingPunct="0">
              <a:spcBef>
                <a:spcPct val="0"/>
              </a:spcBef>
              <a:spcAft>
                <a:spcPct val="0"/>
              </a:spcAft>
            </a:pPr>
            <a:r>
              <a:rPr lang="ja-JP" altLang="ja-JP" b="1" dirty="0">
                <a:solidFill>
                  <a:srgbClr val="004AA9"/>
                </a:solidFill>
                <a:latin typeface="Arial" pitchFamily="34" charset="0"/>
                <a:ea typeface="ＭＳ Ｐゴシック" pitchFamily="50" charset="-128"/>
                <a:cs typeface="ＭＳ Ｐゴシック" pitchFamily="50" charset="-128"/>
              </a:rPr>
              <a:t>＜総合事業実施後の利用手続＞</a:t>
            </a:r>
          </a:p>
        </p:txBody>
      </p:sp>
    </p:spTree>
    <p:extLst>
      <p:ext uri="{BB962C8B-B14F-4D97-AF65-F5344CB8AC3E}">
        <p14:creationId xmlns:p14="http://schemas.microsoft.com/office/powerpoint/2010/main" val="1063683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539552" y="332656"/>
            <a:ext cx="8229600" cy="1143000"/>
          </a:xfrm>
        </p:spPr>
        <p:txBody>
          <a:bodyPr>
            <a:normAutofit fontScale="90000"/>
          </a:bodyPr>
          <a:lstStyle/>
          <a:p>
            <a:r>
              <a:rPr kumimoji="1" lang="ja-JP" altLang="en-US" dirty="0" smtClean="0"/>
              <a:t>目次</a:t>
            </a:r>
            <a:r>
              <a:rPr kumimoji="1" lang="en-US" altLang="ja-JP" dirty="0" smtClean="0"/>
              <a:t/>
            </a:r>
            <a:br>
              <a:rPr kumimoji="1" lang="en-US" altLang="ja-JP" dirty="0" smtClean="0"/>
            </a:br>
            <a:endParaRPr kumimoji="1" lang="ja-JP" altLang="en-US" dirty="0"/>
          </a:p>
        </p:txBody>
      </p:sp>
      <p:sp>
        <p:nvSpPr>
          <p:cNvPr id="6" name="コンテンツ プレースホルダー 5"/>
          <p:cNvSpPr>
            <a:spLocks noGrp="1"/>
          </p:cNvSpPr>
          <p:nvPr>
            <p:ph idx="1"/>
          </p:nvPr>
        </p:nvSpPr>
        <p:spPr>
          <a:xfrm>
            <a:off x="395536" y="1196752"/>
            <a:ext cx="8640960" cy="5328592"/>
          </a:xfrm>
        </p:spPr>
        <p:txBody>
          <a:bodyPr>
            <a:noAutofit/>
          </a:bodyPr>
          <a:lstStyle/>
          <a:p>
            <a:pPr marL="0" indent="0">
              <a:buNone/>
            </a:pPr>
            <a:r>
              <a:rPr lang="ja-JP" altLang="en-US" sz="2800" dirty="0" smtClean="0"/>
              <a:t>①総合事業への移行について</a:t>
            </a:r>
            <a:endParaRPr lang="en-US" altLang="ja-JP" sz="2800" dirty="0" smtClean="0"/>
          </a:p>
          <a:p>
            <a:pPr marL="0" indent="0">
              <a:buNone/>
            </a:pPr>
            <a:endParaRPr lang="en-US" altLang="ja-JP" sz="2800" dirty="0" smtClean="0"/>
          </a:p>
          <a:p>
            <a:pPr marL="0" indent="0">
              <a:buNone/>
            </a:pPr>
            <a:r>
              <a:rPr lang="ja-JP" altLang="en-US" sz="2800" dirty="0" smtClean="0"/>
              <a:t>②実施する各々のサービスについて</a:t>
            </a:r>
            <a:endParaRPr lang="en-US" altLang="ja-JP" sz="2800" dirty="0" smtClean="0"/>
          </a:p>
          <a:p>
            <a:pPr marL="0" indent="0">
              <a:buNone/>
            </a:pPr>
            <a:endParaRPr lang="en-US" altLang="ja-JP" sz="2800" dirty="0" smtClean="0"/>
          </a:p>
          <a:p>
            <a:pPr marL="0" indent="0">
              <a:buNone/>
            </a:pPr>
            <a:r>
              <a:rPr lang="ja-JP" altLang="en-US" sz="2800" dirty="0" smtClean="0"/>
              <a:t>③</a:t>
            </a:r>
            <a:r>
              <a:rPr kumimoji="1" lang="ja-JP" altLang="en-US" sz="2800" dirty="0" smtClean="0"/>
              <a:t>事業者指定等について</a:t>
            </a:r>
            <a:endParaRPr kumimoji="1" lang="en-US" altLang="ja-JP" sz="2800" dirty="0" smtClean="0"/>
          </a:p>
          <a:p>
            <a:pPr marL="0" indent="0">
              <a:buNone/>
            </a:pPr>
            <a:r>
              <a:rPr lang="ja-JP" altLang="en-US" sz="2800" dirty="0" smtClean="0"/>
              <a:t>　  </a:t>
            </a:r>
            <a:r>
              <a:rPr lang="ja-JP" altLang="en-US" sz="2000" dirty="0" smtClean="0">
                <a:solidFill>
                  <a:schemeClr val="accent1">
                    <a:lumMod val="50000"/>
                  </a:schemeClr>
                </a:solidFill>
                <a:latin typeface="HG明朝E" panose="02020909000000000000" pitchFamily="17" charset="-128"/>
                <a:ea typeface="HG明朝E" panose="02020909000000000000" pitchFamily="17" charset="-128"/>
              </a:rPr>
              <a:t>・契約書・重要事項説明書について</a:t>
            </a:r>
            <a:endParaRPr lang="en-US" altLang="ja-JP" sz="2000" dirty="0">
              <a:solidFill>
                <a:schemeClr val="accent1">
                  <a:lumMod val="50000"/>
                </a:schemeClr>
              </a:solidFill>
              <a:latin typeface="HG明朝E" panose="02020909000000000000" pitchFamily="17" charset="-128"/>
              <a:ea typeface="HG明朝E" panose="02020909000000000000" pitchFamily="17" charset="-128"/>
            </a:endParaRPr>
          </a:p>
          <a:p>
            <a:pPr marL="0" indent="0">
              <a:buNone/>
            </a:pPr>
            <a:r>
              <a:rPr lang="en-US" altLang="ja-JP" sz="2000" dirty="0" smtClean="0">
                <a:solidFill>
                  <a:schemeClr val="accent1">
                    <a:lumMod val="50000"/>
                  </a:schemeClr>
                </a:solidFill>
                <a:latin typeface="HG明朝E" panose="02020909000000000000" pitchFamily="17" charset="-128"/>
                <a:ea typeface="HG明朝E" panose="02020909000000000000" pitchFamily="17" charset="-128"/>
              </a:rPr>
              <a:t>   </a:t>
            </a:r>
            <a:r>
              <a:rPr lang="ja-JP" altLang="en-US" sz="2000" dirty="0" smtClean="0">
                <a:solidFill>
                  <a:schemeClr val="accent1">
                    <a:lumMod val="50000"/>
                  </a:schemeClr>
                </a:solidFill>
                <a:latin typeface="HG明朝E" panose="02020909000000000000" pitchFamily="17" charset="-128"/>
                <a:ea typeface="HG明朝E" panose="02020909000000000000" pitchFamily="17" charset="-128"/>
              </a:rPr>
              <a:t>・申請・届出とサービスコード</a:t>
            </a:r>
            <a:endParaRPr kumimoji="1" lang="en-US" altLang="ja-JP" sz="2000" dirty="0" smtClean="0">
              <a:solidFill>
                <a:schemeClr val="accent1">
                  <a:lumMod val="50000"/>
                </a:schemeClr>
              </a:solidFill>
              <a:latin typeface="HG明朝E" panose="02020909000000000000" pitchFamily="17" charset="-128"/>
              <a:ea typeface="HG明朝E" panose="02020909000000000000" pitchFamily="17" charset="-128"/>
            </a:endParaRPr>
          </a:p>
          <a:p>
            <a:pPr marL="0" indent="0">
              <a:buNone/>
            </a:pPr>
            <a:r>
              <a:rPr lang="ja-JP" altLang="en-US" sz="2800" dirty="0" smtClean="0"/>
              <a:t>④支給限度額及び利用者負担について</a:t>
            </a:r>
            <a:endParaRPr lang="en-US" altLang="ja-JP" sz="2800" dirty="0" smtClean="0"/>
          </a:p>
          <a:p>
            <a:pPr marL="0" indent="0">
              <a:buNone/>
            </a:pPr>
            <a:endParaRPr lang="en-US" altLang="ja-JP" sz="2800" dirty="0" smtClean="0"/>
          </a:p>
          <a:p>
            <a:pPr marL="0" indent="0">
              <a:buNone/>
            </a:pPr>
            <a:r>
              <a:rPr lang="ja-JP" altLang="en-US" sz="2800" dirty="0" smtClean="0"/>
              <a:t>⑤今後のスケジュールについて</a:t>
            </a:r>
            <a:endParaRPr lang="en-US" altLang="ja-JP" sz="2800" dirty="0" smtClean="0"/>
          </a:p>
          <a:p>
            <a:pPr marL="0" indent="0">
              <a:buNone/>
            </a:pPr>
            <a:endParaRPr lang="en-US" altLang="ja-JP" sz="2800" dirty="0" smtClean="0"/>
          </a:p>
          <a:p>
            <a:pPr marL="0" indent="0">
              <a:buNone/>
            </a:pPr>
            <a:r>
              <a:rPr lang="ja-JP" altLang="en-US" sz="2800" dirty="0" smtClean="0"/>
              <a:t>　</a:t>
            </a:r>
            <a:endParaRPr lang="en-US" altLang="ja-JP" sz="2800" dirty="0" smtClean="0"/>
          </a:p>
          <a:p>
            <a:pPr marL="0" indent="0">
              <a:buNone/>
            </a:pPr>
            <a:endParaRPr lang="en-US" altLang="ja-JP" sz="2800" dirty="0" smtClean="0"/>
          </a:p>
          <a:p>
            <a:pPr marL="0" indent="0">
              <a:buNone/>
            </a:pPr>
            <a:endParaRPr lang="en-US" altLang="ja-JP" sz="2800" dirty="0" smtClean="0"/>
          </a:p>
          <a:p>
            <a:pPr marL="0" indent="0">
              <a:buNone/>
            </a:pPr>
            <a:endParaRPr kumimoji="1" lang="ja-JP" altLang="en-US" sz="2800" dirty="0"/>
          </a:p>
        </p:txBody>
      </p:sp>
      <p:sp>
        <p:nvSpPr>
          <p:cNvPr id="4" name="スライド番号プレースホルダー 3"/>
          <p:cNvSpPr>
            <a:spLocks noGrp="1"/>
          </p:cNvSpPr>
          <p:nvPr>
            <p:ph type="sldNum" sz="quarter" idx="12"/>
          </p:nvPr>
        </p:nvSpPr>
        <p:spPr/>
        <p:txBody>
          <a:bodyPr/>
          <a:lstStyle/>
          <a:p>
            <a:fld id="{EF3E210C-ED37-460F-A729-4CF746DEF2D6}" type="slidenum">
              <a:rPr kumimoji="1" lang="ja-JP" altLang="en-US" smtClean="0"/>
              <a:t>2</a:t>
            </a:fld>
            <a:endParaRPr kumimoji="1" lang="ja-JP" altLang="en-US"/>
          </a:p>
        </p:txBody>
      </p:sp>
    </p:spTree>
    <p:extLst>
      <p:ext uri="{BB962C8B-B14F-4D97-AF65-F5344CB8AC3E}">
        <p14:creationId xmlns:p14="http://schemas.microsoft.com/office/powerpoint/2010/main" val="1358834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pPr algn="l"/>
            <a:r>
              <a:rPr kumimoji="1" lang="ja-JP" altLang="en-US" sz="4000" dirty="0" smtClean="0">
                <a:solidFill>
                  <a:srgbClr val="7030A0"/>
                </a:solidFill>
              </a:rPr>
              <a:t>天理市からのお願い</a:t>
            </a:r>
            <a:endParaRPr kumimoji="1" lang="ja-JP" altLang="en-US" sz="4000" dirty="0">
              <a:solidFill>
                <a:srgbClr val="7030A0"/>
              </a:solidFill>
            </a:endParaRPr>
          </a:p>
        </p:txBody>
      </p:sp>
      <p:sp>
        <p:nvSpPr>
          <p:cNvPr id="4" name="コンテンツ プレースホルダー 3"/>
          <p:cNvSpPr>
            <a:spLocks noGrp="1"/>
          </p:cNvSpPr>
          <p:nvPr>
            <p:ph idx="1"/>
          </p:nvPr>
        </p:nvSpPr>
        <p:spPr/>
        <p:txBody>
          <a:bodyPr>
            <a:normAutofit/>
          </a:bodyPr>
          <a:lstStyle/>
          <a:p>
            <a:pPr marL="0" indent="0">
              <a:buNone/>
            </a:pPr>
            <a:r>
              <a:rPr kumimoji="1" lang="ja-JP" altLang="en-US" sz="2400" dirty="0" smtClean="0">
                <a:solidFill>
                  <a:srgbClr val="7030A0"/>
                </a:solidFill>
              </a:rPr>
              <a:t>①事業所指定に関して、みなし指定とならない、天理市への指　　</a:t>
            </a:r>
            <a:endParaRPr kumimoji="1" lang="en-US" altLang="ja-JP" sz="2400" dirty="0" smtClean="0">
              <a:solidFill>
                <a:srgbClr val="7030A0"/>
              </a:solidFill>
            </a:endParaRPr>
          </a:p>
          <a:p>
            <a:pPr marL="0" indent="0">
              <a:buNone/>
            </a:pPr>
            <a:r>
              <a:rPr lang="ja-JP" altLang="en-US" sz="2400" dirty="0">
                <a:solidFill>
                  <a:srgbClr val="7030A0"/>
                </a:solidFill>
              </a:rPr>
              <a:t>　</a:t>
            </a:r>
            <a:r>
              <a:rPr kumimoji="1" lang="ja-JP" altLang="en-US" sz="2400" dirty="0" smtClean="0">
                <a:solidFill>
                  <a:srgbClr val="7030A0"/>
                </a:solidFill>
              </a:rPr>
              <a:t>定申請が必要な事業所様は、市介護福祉課地域包括ケア</a:t>
            </a:r>
            <a:endParaRPr kumimoji="1" lang="en-US" altLang="ja-JP" sz="2400" dirty="0" smtClean="0">
              <a:solidFill>
                <a:srgbClr val="7030A0"/>
              </a:solidFill>
            </a:endParaRPr>
          </a:p>
          <a:p>
            <a:pPr marL="0" indent="0">
              <a:buNone/>
            </a:pPr>
            <a:r>
              <a:rPr lang="ja-JP" altLang="en-US" sz="2400" dirty="0">
                <a:solidFill>
                  <a:srgbClr val="7030A0"/>
                </a:solidFill>
              </a:rPr>
              <a:t>　</a:t>
            </a:r>
            <a:r>
              <a:rPr kumimoji="1" lang="ja-JP" altLang="en-US" sz="2400" dirty="0" smtClean="0">
                <a:solidFill>
                  <a:srgbClr val="7030A0"/>
                </a:solidFill>
              </a:rPr>
              <a:t>推進室へご連絡をお願いします。申請に関する詳細をお伝え</a:t>
            </a:r>
            <a:endParaRPr kumimoji="1" lang="en-US" altLang="ja-JP" sz="2400" dirty="0" smtClean="0">
              <a:solidFill>
                <a:srgbClr val="7030A0"/>
              </a:solidFill>
            </a:endParaRPr>
          </a:p>
          <a:p>
            <a:pPr marL="0" indent="0">
              <a:buNone/>
            </a:pPr>
            <a:r>
              <a:rPr lang="ja-JP" altLang="en-US" sz="2400" dirty="0">
                <a:solidFill>
                  <a:srgbClr val="7030A0"/>
                </a:solidFill>
              </a:rPr>
              <a:t>　</a:t>
            </a:r>
            <a:r>
              <a:rPr kumimoji="1" lang="ja-JP" altLang="en-US" sz="2400" dirty="0" smtClean="0">
                <a:solidFill>
                  <a:srgbClr val="7030A0"/>
                </a:solidFill>
              </a:rPr>
              <a:t>します。（平成２９年３月から申請を受け付けます。）</a:t>
            </a:r>
            <a:endParaRPr kumimoji="1" lang="en-US" altLang="ja-JP" sz="2400" dirty="0" smtClean="0">
              <a:solidFill>
                <a:srgbClr val="7030A0"/>
              </a:solidFill>
            </a:endParaRPr>
          </a:p>
          <a:p>
            <a:pPr marL="0" indent="0">
              <a:buNone/>
            </a:pPr>
            <a:endParaRPr lang="en-US" altLang="ja-JP" sz="2400" dirty="0">
              <a:solidFill>
                <a:srgbClr val="7030A0"/>
              </a:solidFill>
            </a:endParaRPr>
          </a:p>
          <a:p>
            <a:pPr marL="0" indent="0">
              <a:buNone/>
            </a:pPr>
            <a:r>
              <a:rPr lang="ja-JP" altLang="en-US" sz="2400" dirty="0" smtClean="0">
                <a:solidFill>
                  <a:srgbClr val="7030A0"/>
                </a:solidFill>
              </a:rPr>
              <a:t>②通所型サービス</a:t>
            </a:r>
            <a:r>
              <a:rPr lang="en-US" altLang="ja-JP" sz="2400" dirty="0" smtClean="0">
                <a:solidFill>
                  <a:srgbClr val="7030A0"/>
                </a:solidFill>
              </a:rPr>
              <a:t>C</a:t>
            </a:r>
            <a:r>
              <a:rPr lang="ja-JP" altLang="en-US" sz="2400" dirty="0" smtClean="0">
                <a:solidFill>
                  <a:srgbClr val="7030A0"/>
                </a:solidFill>
              </a:rPr>
              <a:t>に関して、サービス提供してもよいとお考え</a:t>
            </a:r>
            <a:endParaRPr lang="en-US" altLang="ja-JP" sz="2400" dirty="0" smtClean="0">
              <a:solidFill>
                <a:srgbClr val="7030A0"/>
              </a:solidFill>
            </a:endParaRPr>
          </a:p>
          <a:p>
            <a:pPr marL="0" indent="0">
              <a:buNone/>
            </a:pPr>
            <a:r>
              <a:rPr lang="ja-JP" altLang="en-US" sz="2400" dirty="0">
                <a:solidFill>
                  <a:srgbClr val="7030A0"/>
                </a:solidFill>
              </a:rPr>
              <a:t>　</a:t>
            </a:r>
            <a:r>
              <a:rPr lang="ja-JP" altLang="en-US" sz="2400" dirty="0" smtClean="0">
                <a:solidFill>
                  <a:srgbClr val="7030A0"/>
                </a:solidFill>
              </a:rPr>
              <a:t>の事業所様は、</a:t>
            </a:r>
            <a:r>
              <a:rPr lang="ja-JP" altLang="en-US" sz="2400" dirty="0">
                <a:solidFill>
                  <a:srgbClr val="7030A0"/>
                </a:solidFill>
              </a:rPr>
              <a:t>市介護福祉課地域包括</a:t>
            </a:r>
            <a:r>
              <a:rPr lang="ja-JP" altLang="en-US" sz="2400" dirty="0" smtClean="0">
                <a:solidFill>
                  <a:srgbClr val="7030A0"/>
                </a:solidFill>
              </a:rPr>
              <a:t>ケア推進室</a:t>
            </a:r>
            <a:r>
              <a:rPr lang="ja-JP" altLang="en-US" sz="2400" dirty="0">
                <a:solidFill>
                  <a:srgbClr val="7030A0"/>
                </a:solidFill>
              </a:rPr>
              <a:t>へ</a:t>
            </a:r>
            <a:r>
              <a:rPr lang="ja-JP" altLang="en-US" sz="2400" dirty="0" smtClean="0">
                <a:solidFill>
                  <a:srgbClr val="7030A0"/>
                </a:solidFill>
              </a:rPr>
              <a:t>ご連絡</a:t>
            </a:r>
            <a:endParaRPr lang="en-US" altLang="ja-JP" sz="2400" dirty="0" smtClean="0">
              <a:solidFill>
                <a:srgbClr val="7030A0"/>
              </a:solidFill>
            </a:endParaRPr>
          </a:p>
          <a:p>
            <a:pPr marL="0" indent="0">
              <a:buNone/>
            </a:pPr>
            <a:r>
              <a:rPr lang="ja-JP" altLang="en-US" sz="2400" dirty="0">
                <a:solidFill>
                  <a:srgbClr val="7030A0"/>
                </a:solidFill>
              </a:rPr>
              <a:t>　</a:t>
            </a:r>
            <a:r>
              <a:rPr lang="ja-JP" altLang="en-US" sz="2400" dirty="0" smtClean="0">
                <a:solidFill>
                  <a:srgbClr val="7030A0"/>
                </a:solidFill>
              </a:rPr>
              <a:t>を</a:t>
            </a:r>
            <a:r>
              <a:rPr lang="ja-JP" altLang="en-US" sz="2400" dirty="0">
                <a:solidFill>
                  <a:srgbClr val="7030A0"/>
                </a:solidFill>
              </a:rPr>
              <a:t>お願いします</a:t>
            </a:r>
            <a:r>
              <a:rPr lang="ja-JP" altLang="en-US" sz="2400" dirty="0" smtClean="0">
                <a:solidFill>
                  <a:srgbClr val="7030A0"/>
                </a:solidFill>
              </a:rPr>
              <a:t>。事業実施に向けたスケジュールを決定次第、</a:t>
            </a:r>
            <a:endParaRPr lang="en-US" altLang="ja-JP" sz="2400" dirty="0" smtClean="0">
              <a:solidFill>
                <a:srgbClr val="7030A0"/>
              </a:solidFill>
            </a:endParaRPr>
          </a:p>
          <a:p>
            <a:pPr marL="0" indent="0">
              <a:buNone/>
            </a:pPr>
            <a:r>
              <a:rPr lang="ja-JP" altLang="en-US" sz="2400" dirty="0">
                <a:solidFill>
                  <a:srgbClr val="7030A0"/>
                </a:solidFill>
              </a:rPr>
              <a:t>　</a:t>
            </a:r>
            <a:r>
              <a:rPr lang="ja-JP" altLang="en-US" sz="2400" dirty="0" smtClean="0">
                <a:solidFill>
                  <a:srgbClr val="7030A0"/>
                </a:solidFill>
              </a:rPr>
              <a:t>ご連絡差し上げます。</a:t>
            </a:r>
            <a:endParaRPr kumimoji="1" lang="en-US" altLang="ja-JP" sz="2400" dirty="0" smtClean="0">
              <a:solidFill>
                <a:srgbClr val="7030A0"/>
              </a:solidFill>
            </a:endParaRPr>
          </a:p>
          <a:p>
            <a:endParaRPr lang="en-US" altLang="ja-JP" sz="2400" dirty="0">
              <a:solidFill>
                <a:srgbClr val="7030A0"/>
              </a:solidFill>
            </a:endParaRPr>
          </a:p>
          <a:p>
            <a:pPr marL="0" indent="0">
              <a:buNone/>
            </a:pPr>
            <a:endParaRPr kumimoji="1" lang="ja-JP" altLang="en-US" sz="2400" dirty="0">
              <a:solidFill>
                <a:srgbClr val="7030A0"/>
              </a:solidFill>
            </a:endParaRPr>
          </a:p>
        </p:txBody>
      </p:sp>
      <p:sp>
        <p:nvSpPr>
          <p:cNvPr id="2" name="スライド番号プレースホルダー 1"/>
          <p:cNvSpPr>
            <a:spLocks noGrp="1"/>
          </p:cNvSpPr>
          <p:nvPr>
            <p:ph type="sldNum" sz="quarter" idx="12"/>
          </p:nvPr>
        </p:nvSpPr>
        <p:spPr/>
        <p:txBody>
          <a:bodyPr/>
          <a:lstStyle/>
          <a:p>
            <a:fld id="{EF3E210C-ED37-460F-A729-4CF746DEF2D6}" type="slidenum">
              <a:rPr kumimoji="1" lang="ja-JP" altLang="en-US" smtClean="0"/>
              <a:t>20</a:t>
            </a:fld>
            <a:endParaRPr kumimoji="1" lang="ja-JP" altLang="en-US"/>
          </a:p>
        </p:txBody>
      </p:sp>
    </p:spTree>
    <p:extLst>
      <p:ext uri="{BB962C8B-B14F-4D97-AF65-F5344CB8AC3E}">
        <p14:creationId xmlns:p14="http://schemas.microsoft.com/office/powerpoint/2010/main" val="15219597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algn="l"/>
            <a:r>
              <a:rPr lang="ja-JP" altLang="en-US" dirty="0" smtClean="0"/>
              <a:t>①</a:t>
            </a:r>
            <a:r>
              <a:rPr lang="ja-JP" altLang="ja-JP" dirty="0" smtClean="0"/>
              <a:t>総合</a:t>
            </a:r>
            <a:r>
              <a:rPr lang="ja-JP" altLang="ja-JP" dirty="0"/>
              <a:t>事業への移行について</a:t>
            </a:r>
            <a:br>
              <a:rPr lang="ja-JP" altLang="ja-JP" dirty="0"/>
            </a:br>
            <a:endParaRPr kumimoji="1" lang="ja-JP" altLang="en-US" dirty="0"/>
          </a:p>
        </p:txBody>
      </p:sp>
      <p:sp>
        <p:nvSpPr>
          <p:cNvPr id="3" name="コンテンツ プレースホルダー 2"/>
          <p:cNvSpPr>
            <a:spLocks noGrp="1"/>
          </p:cNvSpPr>
          <p:nvPr>
            <p:ph idx="1"/>
          </p:nvPr>
        </p:nvSpPr>
        <p:spPr>
          <a:xfrm>
            <a:off x="467544" y="1412776"/>
            <a:ext cx="8229600" cy="4968552"/>
          </a:xfrm>
        </p:spPr>
        <p:txBody>
          <a:bodyPr>
            <a:normAutofit fontScale="70000" lnSpcReduction="20000"/>
          </a:bodyPr>
          <a:lstStyle/>
          <a:p>
            <a:pPr marL="0" indent="0">
              <a:buNone/>
            </a:pPr>
            <a:r>
              <a:rPr lang="ja-JP" altLang="en-US" sz="2800" dirty="0" smtClean="0"/>
              <a:t>　本市の総合</a:t>
            </a:r>
            <a:r>
              <a:rPr lang="ja-JP" altLang="ja-JP" sz="2800" dirty="0" smtClean="0"/>
              <a:t>事業</a:t>
            </a:r>
            <a:r>
              <a:rPr lang="ja-JP" altLang="en-US" sz="2800" dirty="0" smtClean="0"/>
              <a:t>の</a:t>
            </a:r>
            <a:r>
              <a:rPr lang="ja-JP" altLang="ja-JP" sz="2800" dirty="0" smtClean="0"/>
              <a:t>移行</a:t>
            </a:r>
            <a:r>
              <a:rPr lang="ja-JP" altLang="en-US" sz="2800" dirty="0" smtClean="0"/>
              <a:t>は平成２９年４月１日からです。</a:t>
            </a:r>
            <a:endParaRPr lang="en-US" altLang="ja-JP" sz="2800" dirty="0" smtClean="0"/>
          </a:p>
          <a:p>
            <a:pPr marL="0" indent="0">
              <a:buNone/>
            </a:pPr>
            <a:endParaRPr lang="en-US" altLang="ja-JP" sz="2800" dirty="0" smtClean="0"/>
          </a:p>
          <a:p>
            <a:pPr marL="0" indent="0">
              <a:buNone/>
            </a:pPr>
            <a:r>
              <a:rPr lang="en-US" altLang="ja-JP" sz="2800" dirty="0" smtClean="0">
                <a:solidFill>
                  <a:srgbClr val="FF0000"/>
                </a:solidFill>
              </a:rPr>
              <a:t>【</a:t>
            </a:r>
            <a:r>
              <a:rPr lang="ja-JP" altLang="en-US" sz="2800" dirty="0" smtClean="0">
                <a:solidFill>
                  <a:srgbClr val="FF0000"/>
                </a:solidFill>
              </a:rPr>
              <a:t>実施するサービス内容</a:t>
            </a:r>
            <a:r>
              <a:rPr lang="en-US" altLang="ja-JP" sz="2800" dirty="0" smtClean="0">
                <a:solidFill>
                  <a:srgbClr val="FF0000"/>
                </a:solidFill>
              </a:rPr>
              <a:t>】</a:t>
            </a:r>
          </a:p>
          <a:p>
            <a:pPr marL="0" indent="0">
              <a:buNone/>
            </a:pPr>
            <a:r>
              <a:rPr lang="ja-JP" altLang="en-US" sz="2800" dirty="0" smtClean="0">
                <a:solidFill>
                  <a:srgbClr val="00B050"/>
                </a:solidFill>
              </a:rPr>
              <a:t>①従来行われていた介護予防</a:t>
            </a:r>
            <a:r>
              <a:rPr lang="ja-JP" altLang="ja-JP" sz="2800" dirty="0" smtClean="0">
                <a:solidFill>
                  <a:srgbClr val="00B050"/>
                </a:solidFill>
              </a:rPr>
              <a:t>訪問</a:t>
            </a:r>
            <a:r>
              <a:rPr lang="ja-JP" altLang="en-US" sz="2800" dirty="0" smtClean="0">
                <a:solidFill>
                  <a:srgbClr val="00B050"/>
                </a:solidFill>
              </a:rPr>
              <a:t>・通所</a:t>
            </a:r>
            <a:r>
              <a:rPr lang="ja-JP" altLang="ja-JP" sz="2800" dirty="0" smtClean="0">
                <a:solidFill>
                  <a:srgbClr val="00B050"/>
                </a:solidFill>
              </a:rPr>
              <a:t>介護</a:t>
            </a:r>
            <a:r>
              <a:rPr lang="ja-JP" altLang="en-US" sz="2800" dirty="0" smtClean="0">
                <a:solidFill>
                  <a:srgbClr val="00B050"/>
                </a:solidFill>
              </a:rPr>
              <a:t>相当サービス　　　</a:t>
            </a:r>
            <a:endParaRPr lang="en-US" altLang="ja-JP" sz="2800" dirty="0" smtClean="0">
              <a:solidFill>
                <a:srgbClr val="00B050"/>
              </a:solidFill>
            </a:endParaRPr>
          </a:p>
          <a:p>
            <a:pPr marL="0" indent="0">
              <a:buNone/>
            </a:pPr>
            <a:r>
              <a:rPr lang="ja-JP" altLang="en-US" sz="2800" dirty="0">
                <a:solidFill>
                  <a:srgbClr val="00B050"/>
                </a:solidFill>
              </a:rPr>
              <a:t>　</a:t>
            </a:r>
            <a:r>
              <a:rPr lang="ja-JP" altLang="en-US" sz="2800" dirty="0" smtClean="0">
                <a:solidFill>
                  <a:srgbClr val="00B050"/>
                </a:solidFill>
              </a:rPr>
              <a:t>　</a:t>
            </a:r>
            <a:r>
              <a:rPr lang="en-US" altLang="ja-JP" sz="2800" dirty="0" smtClean="0">
                <a:solidFill>
                  <a:srgbClr val="00B050"/>
                </a:solidFill>
              </a:rPr>
              <a:t>…</a:t>
            </a:r>
            <a:r>
              <a:rPr lang="ja-JP" altLang="en-US" sz="2800" dirty="0" smtClean="0">
                <a:solidFill>
                  <a:srgbClr val="00B050"/>
                </a:solidFill>
              </a:rPr>
              <a:t>　平成２９年４月１日から実施</a:t>
            </a:r>
            <a:endParaRPr lang="en-US" altLang="ja-JP" sz="2800" dirty="0" smtClean="0">
              <a:solidFill>
                <a:srgbClr val="00B050"/>
              </a:solidFill>
            </a:endParaRPr>
          </a:p>
          <a:p>
            <a:pPr marL="0" indent="0">
              <a:buNone/>
            </a:pPr>
            <a:endParaRPr lang="en-US" altLang="ja-JP" sz="2800" dirty="0" smtClean="0">
              <a:solidFill>
                <a:srgbClr val="00B050"/>
              </a:solidFill>
            </a:endParaRPr>
          </a:p>
          <a:p>
            <a:pPr marL="0" indent="0">
              <a:buNone/>
            </a:pPr>
            <a:r>
              <a:rPr lang="ja-JP" altLang="en-US" sz="2800" dirty="0" smtClean="0">
                <a:solidFill>
                  <a:srgbClr val="0070C0"/>
                </a:solidFill>
              </a:rPr>
              <a:t>②通所型</a:t>
            </a:r>
            <a:r>
              <a:rPr lang="ja-JP" altLang="ja-JP" sz="2800" dirty="0" smtClean="0">
                <a:solidFill>
                  <a:srgbClr val="0070C0"/>
                </a:solidFill>
              </a:rPr>
              <a:t>サービス</a:t>
            </a:r>
            <a:r>
              <a:rPr lang="ja-JP" altLang="en-US" sz="2800" dirty="0" smtClean="0">
                <a:solidFill>
                  <a:srgbClr val="0070C0"/>
                </a:solidFill>
              </a:rPr>
              <a:t>「Ｃ」　</a:t>
            </a:r>
            <a:r>
              <a:rPr lang="en-US" altLang="ja-JP" sz="2800" dirty="0" smtClean="0">
                <a:solidFill>
                  <a:srgbClr val="0070C0"/>
                </a:solidFill>
              </a:rPr>
              <a:t>…</a:t>
            </a:r>
            <a:r>
              <a:rPr lang="ja-JP" altLang="en-US" sz="2800" dirty="0" smtClean="0">
                <a:solidFill>
                  <a:srgbClr val="0070C0"/>
                </a:solidFill>
              </a:rPr>
              <a:t>　平成２９年度中に実施する予定。</a:t>
            </a:r>
            <a:endParaRPr lang="en-US" altLang="ja-JP" sz="2800" dirty="0" smtClean="0">
              <a:solidFill>
                <a:srgbClr val="0070C0"/>
              </a:solidFill>
            </a:endParaRPr>
          </a:p>
          <a:p>
            <a:pPr marL="0" indent="0">
              <a:buNone/>
            </a:pPr>
            <a:r>
              <a:rPr lang="ja-JP" altLang="en-US" sz="2800" dirty="0">
                <a:solidFill>
                  <a:srgbClr val="0070C0"/>
                </a:solidFill>
              </a:rPr>
              <a:t>　</a:t>
            </a:r>
            <a:r>
              <a:rPr lang="ja-JP" altLang="en-US" sz="2800" dirty="0" smtClean="0">
                <a:solidFill>
                  <a:srgbClr val="0070C0"/>
                </a:solidFill>
              </a:rPr>
              <a:t>　　　　　　　　　　　　　　　　　（</a:t>
            </a:r>
            <a:r>
              <a:rPr lang="ja-JP" altLang="en-US" sz="2800" dirty="0">
                <a:solidFill>
                  <a:srgbClr val="0070C0"/>
                </a:solidFill>
              </a:rPr>
              <a:t>実際</a:t>
            </a:r>
            <a:r>
              <a:rPr lang="ja-JP" altLang="en-US" sz="2800" dirty="0" smtClean="0">
                <a:solidFill>
                  <a:srgbClr val="0070C0"/>
                </a:solidFill>
              </a:rPr>
              <a:t>の通所型サービス「</a:t>
            </a:r>
            <a:r>
              <a:rPr lang="en-US" altLang="ja-JP" sz="2800" dirty="0" smtClean="0">
                <a:solidFill>
                  <a:srgbClr val="0070C0"/>
                </a:solidFill>
              </a:rPr>
              <a:t>C</a:t>
            </a:r>
            <a:r>
              <a:rPr lang="ja-JP" altLang="en-US" sz="2800" dirty="0" smtClean="0">
                <a:solidFill>
                  <a:srgbClr val="0070C0"/>
                </a:solidFill>
              </a:rPr>
              <a:t>」の利用対象者数</a:t>
            </a:r>
            <a:endParaRPr lang="en-US" altLang="ja-JP" sz="2800" dirty="0" smtClean="0">
              <a:solidFill>
                <a:srgbClr val="0070C0"/>
              </a:solidFill>
            </a:endParaRPr>
          </a:p>
          <a:p>
            <a:pPr marL="0" indent="0">
              <a:buNone/>
            </a:pPr>
            <a:r>
              <a:rPr lang="en-US" altLang="ja-JP" sz="2800" dirty="0">
                <a:solidFill>
                  <a:srgbClr val="0070C0"/>
                </a:solidFill>
              </a:rPr>
              <a:t> </a:t>
            </a:r>
            <a:r>
              <a:rPr lang="en-US" altLang="ja-JP" sz="2800" dirty="0" smtClean="0">
                <a:solidFill>
                  <a:srgbClr val="0070C0"/>
                </a:solidFill>
              </a:rPr>
              <a:t>                                                 </a:t>
            </a:r>
            <a:r>
              <a:rPr lang="ja-JP" altLang="en-US" sz="2800" dirty="0" smtClean="0">
                <a:solidFill>
                  <a:srgbClr val="0070C0"/>
                </a:solidFill>
              </a:rPr>
              <a:t>等を把握した後）</a:t>
            </a:r>
            <a:endParaRPr lang="en-US" altLang="ja-JP" sz="2800" dirty="0" smtClean="0">
              <a:solidFill>
                <a:srgbClr val="0070C0"/>
              </a:solidFill>
            </a:endParaRPr>
          </a:p>
          <a:p>
            <a:pPr marL="0" indent="0">
              <a:buNone/>
            </a:pPr>
            <a:endParaRPr lang="en-US" altLang="ja-JP" sz="2800" dirty="0" smtClean="0">
              <a:solidFill>
                <a:srgbClr val="0070C0"/>
              </a:solidFill>
            </a:endParaRPr>
          </a:p>
          <a:p>
            <a:pPr marL="0" indent="0">
              <a:buNone/>
            </a:pPr>
            <a:r>
              <a:rPr lang="ja-JP" altLang="en-US" sz="2800" dirty="0" smtClean="0">
                <a:solidFill>
                  <a:srgbClr val="FF0000"/>
                </a:solidFill>
              </a:rPr>
              <a:t>☆①及び②の利用対象者は</a:t>
            </a:r>
            <a:r>
              <a:rPr lang="ja-JP" altLang="en-US" sz="2800" i="1" u="sng" dirty="0" smtClean="0">
                <a:solidFill>
                  <a:srgbClr val="FF0000"/>
                </a:solidFill>
              </a:rPr>
              <a:t>要支援認定者</a:t>
            </a:r>
            <a:r>
              <a:rPr lang="ja-JP" altLang="en-US" sz="2800" i="1" u="sng" dirty="0">
                <a:solidFill>
                  <a:srgbClr val="FF0000"/>
                </a:solidFill>
              </a:rPr>
              <a:t>及び基本</a:t>
            </a:r>
            <a:r>
              <a:rPr lang="ja-JP" altLang="en-US" sz="2800" i="1" u="sng" dirty="0" smtClean="0">
                <a:solidFill>
                  <a:srgbClr val="FF0000"/>
                </a:solidFill>
              </a:rPr>
              <a:t>チェックリストを受け</a:t>
            </a:r>
            <a:endParaRPr lang="en-US" altLang="ja-JP" sz="2800" i="1" u="sng" dirty="0" smtClean="0">
              <a:solidFill>
                <a:srgbClr val="FF0000"/>
              </a:solidFill>
            </a:endParaRPr>
          </a:p>
          <a:p>
            <a:pPr marL="0" indent="0">
              <a:buNone/>
            </a:pPr>
            <a:r>
              <a:rPr lang="ja-JP" altLang="en-US" sz="2800" i="1" dirty="0" smtClean="0">
                <a:solidFill>
                  <a:srgbClr val="FF0000"/>
                </a:solidFill>
              </a:rPr>
              <a:t>　</a:t>
            </a:r>
            <a:r>
              <a:rPr lang="ja-JP" altLang="en-US" sz="2800" i="1" u="sng" dirty="0" smtClean="0">
                <a:solidFill>
                  <a:srgbClr val="FF0000"/>
                </a:solidFill>
              </a:rPr>
              <a:t>生活機能の低下がみられた者（前回からの変更点）</a:t>
            </a:r>
            <a:r>
              <a:rPr lang="ja-JP" altLang="en-US" sz="2800" dirty="0" smtClean="0">
                <a:solidFill>
                  <a:srgbClr val="FF0000"/>
                </a:solidFill>
              </a:rPr>
              <a:t>とする</a:t>
            </a:r>
            <a:r>
              <a:rPr lang="ja-JP" altLang="ja-JP" sz="2800" dirty="0" smtClean="0">
                <a:solidFill>
                  <a:srgbClr val="FF0000"/>
                </a:solidFill>
              </a:rPr>
              <a:t>。</a:t>
            </a:r>
            <a:endParaRPr lang="en-US" altLang="ja-JP" sz="2800" dirty="0">
              <a:solidFill>
                <a:srgbClr val="FF0000"/>
              </a:solidFill>
            </a:endParaRPr>
          </a:p>
          <a:p>
            <a:pPr marL="0" indent="0">
              <a:buNone/>
            </a:pPr>
            <a:endParaRPr lang="en-US" altLang="ja-JP" sz="2800" dirty="0" smtClean="0"/>
          </a:p>
          <a:p>
            <a:pPr marL="0" indent="0">
              <a:buNone/>
            </a:pPr>
            <a:r>
              <a:rPr lang="ja-JP" altLang="en-US" sz="2800" dirty="0" smtClean="0">
                <a:solidFill>
                  <a:srgbClr val="7030A0"/>
                </a:solidFill>
              </a:rPr>
              <a:t>③介護予防ケアマネジメント　</a:t>
            </a:r>
            <a:r>
              <a:rPr lang="en-US" altLang="ja-JP" sz="2800" dirty="0" smtClean="0">
                <a:solidFill>
                  <a:srgbClr val="7030A0"/>
                </a:solidFill>
              </a:rPr>
              <a:t>…</a:t>
            </a:r>
            <a:r>
              <a:rPr lang="ja-JP" altLang="en-US" sz="2800" dirty="0" smtClean="0">
                <a:solidFill>
                  <a:srgbClr val="7030A0"/>
                </a:solidFill>
              </a:rPr>
              <a:t>　平成</a:t>
            </a:r>
            <a:r>
              <a:rPr lang="en-US" altLang="ja-JP" sz="2800" dirty="0" smtClean="0">
                <a:solidFill>
                  <a:srgbClr val="7030A0"/>
                </a:solidFill>
              </a:rPr>
              <a:t>29</a:t>
            </a:r>
            <a:r>
              <a:rPr lang="ja-JP" altLang="en-US" sz="2800" dirty="0" smtClean="0">
                <a:solidFill>
                  <a:srgbClr val="7030A0"/>
                </a:solidFill>
              </a:rPr>
              <a:t>年４月１日から実施</a:t>
            </a:r>
            <a:endParaRPr lang="ja-JP" altLang="ja-JP" sz="2800" dirty="0">
              <a:solidFill>
                <a:srgbClr val="7030A0"/>
              </a:solidFill>
            </a:endParaRPr>
          </a:p>
        </p:txBody>
      </p:sp>
      <p:sp>
        <p:nvSpPr>
          <p:cNvPr id="4" name="スライド番号プレースホルダー 3"/>
          <p:cNvSpPr>
            <a:spLocks noGrp="1"/>
          </p:cNvSpPr>
          <p:nvPr>
            <p:ph type="sldNum" sz="quarter" idx="12"/>
          </p:nvPr>
        </p:nvSpPr>
        <p:spPr/>
        <p:txBody>
          <a:bodyPr/>
          <a:lstStyle/>
          <a:p>
            <a:fld id="{EF3E210C-ED37-460F-A729-4CF746DEF2D6}" type="slidenum">
              <a:rPr kumimoji="1" lang="ja-JP" altLang="en-US" smtClean="0"/>
              <a:t>3</a:t>
            </a:fld>
            <a:endParaRPr kumimoji="1" lang="ja-JP" altLang="en-US"/>
          </a:p>
        </p:txBody>
      </p:sp>
    </p:spTree>
    <p:extLst>
      <p:ext uri="{BB962C8B-B14F-4D97-AF65-F5344CB8AC3E}">
        <p14:creationId xmlns:p14="http://schemas.microsoft.com/office/powerpoint/2010/main" val="1824168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F3E210C-ED37-460F-A729-4CF746DEF2D6}" type="slidenum">
              <a:rPr kumimoji="1" lang="ja-JP" altLang="en-US" smtClean="0"/>
              <a:t>4</a:t>
            </a:fld>
            <a:endParaRPr kumimoji="1" lang="ja-JP" altLang="en-US"/>
          </a:p>
        </p:txBody>
      </p:sp>
      <p:sp>
        <p:nvSpPr>
          <p:cNvPr id="5" name="正方形/長方形 4"/>
          <p:cNvSpPr/>
          <p:nvPr/>
        </p:nvSpPr>
        <p:spPr>
          <a:xfrm>
            <a:off x="899592" y="1297594"/>
            <a:ext cx="3100820" cy="1418590"/>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6" name="正方形/長方形 2"/>
          <p:cNvSpPr>
            <a:spLocks noChangeArrowheads="1"/>
          </p:cNvSpPr>
          <p:nvPr/>
        </p:nvSpPr>
        <p:spPr bwMode="auto">
          <a:xfrm>
            <a:off x="1020629" y="1369866"/>
            <a:ext cx="982062"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200"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予防給付（要支援１・２）</a:t>
            </a:r>
            <a:endParaRPr kumimoji="1" lang="ja-JP" altLang="ja-JP" sz="1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 name="正方形/長方形 3"/>
          <p:cNvSpPr>
            <a:spLocks noChangeArrowheads="1"/>
          </p:cNvSpPr>
          <p:nvPr/>
        </p:nvSpPr>
        <p:spPr bwMode="auto">
          <a:xfrm>
            <a:off x="2123728" y="1382815"/>
            <a:ext cx="1743483" cy="577850"/>
          </a:xfrm>
          <a:prstGeom prst="rect">
            <a:avLst/>
          </a:prstGeom>
          <a:noFill/>
          <a:ln w="25400">
            <a:solidFill>
              <a:srgbClr val="243F60"/>
            </a:solidFill>
            <a:prstDash val="sys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400"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訪問看護</a:t>
            </a:r>
            <a:endParaRPr kumimoji="1" lang="ja-JP" alt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ja-JP" sz="1400"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福祉用具など</a:t>
            </a:r>
            <a:endParaRPr kumimoji="1" lang="ja-JP" alt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正方形/長方形 4"/>
          <p:cNvSpPr>
            <a:spLocks noChangeArrowheads="1"/>
          </p:cNvSpPr>
          <p:nvPr/>
        </p:nvSpPr>
        <p:spPr bwMode="auto">
          <a:xfrm>
            <a:off x="2123728" y="2051511"/>
            <a:ext cx="1743483" cy="563563"/>
          </a:xfrm>
          <a:prstGeom prst="rect">
            <a:avLst/>
          </a:prstGeom>
          <a:ln>
            <a:solidFill>
              <a:schemeClr val="accent1">
                <a:lumMod val="50000"/>
              </a:schemeClr>
            </a:solidFill>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400"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訪問介護</a:t>
            </a:r>
            <a:endParaRPr kumimoji="1" lang="ja-JP" alt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ja-JP" sz="1400"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通所介護</a:t>
            </a:r>
            <a:endParaRPr kumimoji="1" lang="ja-JP" alt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 name="正方形/長方形 5"/>
          <p:cNvSpPr>
            <a:spLocks noChangeArrowheads="1"/>
          </p:cNvSpPr>
          <p:nvPr/>
        </p:nvSpPr>
        <p:spPr bwMode="auto">
          <a:xfrm>
            <a:off x="899593" y="2946240"/>
            <a:ext cx="432047" cy="3003039"/>
          </a:xfrm>
          <a:prstGeom prst="rect">
            <a:avLst/>
          </a:prstGeom>
          <a:solidFill>
            <a:srgbClr val="4F81BD"/>
          </a:solidFill>
          <a:ln w="254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b="1" i="0" u="none" strike="noStrike" cap="none" normalizeH="0" baseline="0" dirty="0" smtClean="0">
                <a:ln>
                  <a:noFill/>
                </a:ln>
                <a:solidFill>
                  <a:srgbClr val="F4F1E3"/>
                </a:solidFill>
                <a:effectLst/>
                <a:latin typeface="HGP創英角ﾎﾟｯﾌﾟ体" pitchFamily="50" charset="-128"/>
                <a:ea typeface="HGP創英角ﾎﾟｯﾌﾟ体" pitchFamily="50" charset="-128"/>
                <a:cs typeface="Times New Roman" pitchFamily="18" charset="0"/>
              </a:rPr>
              <a:t>地域支援事業</a:t>
            </a:r>
            <a:endParaRPr kumimoji="1" lang="ja-JP" altLang="ja-JP"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ja-JP" altLang="ja-JP"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 name="正方形/長方形 6"/>
          <p:cNvSpPr>
            <a:spLocks noChangeArrowheads="1"/>
          </p:cNvSpPr>
          <p:nvPr/>
        </p:nvSpPr>
        <p:spPr bwMode="auto">
          <a:xfrm>
            <a:off x="1511661" y="2946239"/>
            <a:ext cx="2349368" cy="1501519"/>
          </a:xfrm>
          <a:prstGeom prst="rect">
            <a:avLst/>
          </a:prstGeom>
          <a:ln>
            <a:solidFill>
              <a:schemeClr val="tx2">
                <a:lumMod val="50000"/>
              </a:schemeClr>
            </a:solidFill>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b="0" i="0" u="none" strike="noStrike" cap="none" normalizeH="0" baseline="0" dirty="0" smtClean="0">
                <a:ln>
                  <a:noFill/>
                </a:ln>
                <a:solidFill>
                  <a:srgbClr val="000000"/>
                </a:solidFill>
                <a:effectLst/>
                <a:latin typeface="HGPｺﾞｼｯｸE" pitchFamily="50" charset="-128"/>
                <a:ea typeface="HGPｺﾞｼｯｸE" pitchFamily="50" charset="-128"/>
                <a:cs typeface="Times New Roman" pitchFamily="18" charset="0"/>
              </a:rPr>
              <a:t>二次予防事業</a:t>
            </a:r>
            <a:endParaRPr kumimoji="1" lang="ja-JP" altLang="ja-JP"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・介護予防教室</a:t>
            </a:r>
            <a:endParaRPr kumimoji="1" lang="en-US" altLang="ja-JP"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　</a:t>
            </a:r>
            <a:r>
              <a:rPr kumimoji="1" lang="ja-JP" altLang="ja-JP"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（運動器の機能向</a:t>
            </a:r>
            <a:r>
              <a:rPr kumimoji="1" lang="ja-JP" altLang="en-US"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　　　</a:t>
            </a:r>
            <a:endParaRPr kumimoji="1" lang="en-US" altLang="ja-JP"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dirty="0">
                <a:solidFill>
                  <a:srgbClr val="000000"/>
                </a:solidFill>
                <a:latin typeface="Century" pitchFamily="18" charset="0"/>
                <a:ea typeface="ＭＳ 明朝" pitchFamily="17" charset="-128"/>
                <a:cs typeface="Times New Roman" pitchFamily="18" charset="0"/>
              </a:rPr>
              <a:t>　</a:t>
            </a:r>
            <a:r>
              <a:rPr kumimoji="1" lang="ja-JP" altLang="ja-JP"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上・栄養改善・口</a:t>
            </a:r>
            <a:endParaRPr kumimoji="1" lang="en-US" altLang="ja-JP"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dirty="0">
                <a:solidFill>
                  <a:srgbClr val="000000"/>
                </a:solidFill>
                <a:latin typeface="Century" pitchFamily="18" charset="0"/>
                <a:ea typeface="ＭＳ 明朝" pitchFamily="17" charset="-128"/>
                <a:cs typeface="Times New Roman" pitchFamily="18" charset="0"/>
              </a:rPr>
              <a:t>　</a:t>
            </a:r>
            <a:r>
              <a:rPr kumimoji="1" lang="ja-JP" altLang="ja-JP"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腔機能向上）</a:t>
            </a:r>
            <a:endParaRPr kumimoji="1" lang="ja-JP" altLang="ja-JP"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 name="正方形/長方形 7"/>
          <p:cNvSpPr>
            <a:spLocks noChangeArrowheads="1"/>
          </p:cNvSpPr>
          <p:nvPr/>
        </p:nvSpPr>
        <p:spPr bwMode="auto">
          <a:xfrm>
            <a:off x="1511661" y="4512047"/>
            <a:ext cx="2355549" cy="1437232"/>
          </a:xfrm>
          <a:prstGeom prst="rect">
            <a:avLst/>
          </a:prstGeom>
          <a:ln>
            <a:solidFill>
              <a:schemeClr val="tx2">
                <a:lumMod val="50000"/>
              </a:schemeClr>
            </a:solidFill>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b="0" i="0" u="none" strike="noStrike" cap="none" normalizeH="0" baseline="0" dirty="0" smtClean="0">
                <a:ln>
                  <a:noFill/>
                </a:ln>
                <a:solidFill>
                  <a:srgbClr val="000000"/>
                </a:solidFill>
                <a:effectLst/>
                <a:latin typeface="HGPｺﾞｼｯｸE" pitchFamily="50" charset="-128"/>
                <a:ea typeface="HGPｺﾞｼｯｸE" pitchFamily="50" charset="-128"/>
                <a:cs typeface="Times New Roman" pitchFamily="18" charset="0"/>
              </a:rPr>
              <a:t>一次予防事業</a:t>
            </a:r>
            <a:endParaRPr kumimoji="1" lang="ja-JP" altLang="ja-JP"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・介護予防教室</a:t>
            </a:r>
            <a:endParaRPr kumimoji="1" lang="ja-JP" altLang="ja-JP"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・介護支援ボランテ</a:t>
            </a:r>
            <a:r>
              <a:rPr kumimoji="1" lang="ja-JP" altLang="en-US"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　　　</a:t>
            </a:r>
            <a:endParaRPr kumimoji="1" lang="en-US" altLang="ja-JP"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dirty="0">
                <a:solidFill>
                  <a:srgbClr val="000000"/>
                </a:solidFill>
                <a:latin typeface="Century" pitchFamily="18" charset="0"/>
                <a:ea typeface="ＭＳ 明朝" pitchFamily="17" charset="-128"/>
                <a:cs typeface="Times New Roman" pitchFamily="18" charset="0"/>
              </a:rPr>
              <a:t>　</a:t>
            </a:r>
            <a:r>
              <a:rPr kumimoji="1" lang="ja-JP" altLang="ja-JP" b="0" i="0" u="none" strike="noStrike" cap="none" normalizeH="0" baseline="0" dirty="0" err="1" smtClean="0">
                <a:ln>
                  <a:noFill/>
                </a:ln>
                <a:solidFill>
                  <a:srgbClr val="000000"/>
                </a:solidFill>
                <a:effectLst/>
                <a:latin typeface="Century" pitchFamily="18" charset="0"/>
                <a:ea typeface="ＭＳ 明朝" pitchFamily="17" charset="-128"/>
                <a:cs typeface="Times New Roman" pitchFamily="18" charset="0"/>
              </a:rPr>
              <a:t>ィ</a:t>
            </a:r>
            <a:r>
              <a:rPr kumimoji="1" lang="ja-JP" altLang="ja-JP"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アポイント制</a:t>
            </a:r>
            <a:endParaRPr kumimoji="1" lang="ja-JP" altLang="ja-JP"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正方形/長方形 8"/>
          <p:cNvSpPr>
            <a:spLocks noChangeArrowheads="1"/>
          </p:cNvSpPr>
          <p:nvPr/>
        </p:nvSpPr>
        <p:spPr bwMode="auto">
          <a:xfrm>
            <a:off x="4587962" y="1279525"/>
            <a:ext cx="3944477" cy="474506"/>
          </a:xfrm>
          <a:prstGeom prst="rect">
            <a:avLst/>
          </a:prstGeom>
          <a:noFill/>
          <a:ln w="25400">
            <a:solidFill>
              <a:srgbClr val="243F60"/>
            </a:solidFill>
            <a:prstDash val="sys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2000"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2000"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予防給付（要支援１・２）</a:t>
            </a:r>
            <a:endParaRPr kumimoji="1" lang="ja-JP" altLang="ja-JP" sz="20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 name="正方形/長方形 9"/>
          <p:cNvSpPr>
            <a:spLocks noChangeArrowheads="1"/>
          </p:cNvSpPr>
          <p:nvPr/>
        </p:nvSpPr>
        <p:spPr bwMode="auto">
          <a:xfrm>
            <a:off x="4572000" y="1960665"/>
            <a:ext cx="3384375" cy="3988614"/>
          </a:xfrm>
          <a:prstGeom prst="rect">
            <a:avLst/>
          </a:prstGeom>
          <a:ln>
            <a:solidFill>
              <a:schemeClr val="tx2">
                <a:lumMod val="50000"/>
              </a:schemeClr>
            </a:solidFill>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bodyPr>
          <a:lstStyle>
            <a:lvl1pPr indent="10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01600" algn="ctr"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rgbClr val="000000"/>
                </a:solidFill>
                <a:effectLst/>
                <a:latin typeface="HGP創英角ｺﾞｼｯｸUB" pitchFamily="50" charset="-128"/>
                <a:ea typeface="HGP創英角ｺﾞｼｯｸUB" pitchFamily="50" charset="-128"/>
                <a:cs typeface="Times New Roman" pitchFamily="18" charset="0"/>
              </a:rPr>
              <a:t>介護予防・日常生活支援総合事業</a:t>
            </a:r>
            <a:endParaRPr kumimoji="1" lang="en-US" altLang="ja-JP" sz="1600" b="0" i="0" u="none" strike="noStrike" cap="none" normalizeH="0" baseline="0" dirty="0" smtClean="0">
              <a:ln>
                <a:noFill/>
              </a:ln>
              <a:solidFill>
                <a:srgbClr val="000000"/>
              </a:solidFill>
              <a:effectLst/>
              <a:latin typeface="HGP創英角ｺﾞｼｯｸUB" pitchFamily="50" charset="-128"/>
              <a:ea typeface="HGP創英角ｺﾞｼｯｸUB" pitchFamily="50" charset="-128"/>
              <a:cs typeface="Times New Roman" pitchFamily="18" charset="0"/>
            </a:endParaRPr>
          </a:p>
          <a:p>
            <a:pPr marL="0" marR="0" lvl="0" indent="101600" algn="ctr" defTabSz="914400" rtl="0" eaLnBrk="1" fontAlgn="base" latinLnBrk="0" hangingPunct="1">
              <a:lnSpc>
                <a:spcPct val="100000"/>
              </a:lnSpc>
              <a:spcBef>
                <a:spcPct val="0"/>
              </a:spcBef>
              <a:spcAft>
                <a:spcPct val="0"/>
              </a:spcAft>
              <a:buClrTx/>
              <a:buSzTx/>
              <a:buFontTx/>
              <a:buNone/>
              <a:tabLst/>
            </a:pPr>
            <a:endParaRPr kumimoji="1" lang="ja-JP" altLang="ja-JP" sz="1600" b="0" i="0" u="none" strike="noStrike" cap="none" normalizeH="0" baseline="0" dirty="0" smtClean="0">
              <a:ln>
                <a:noFill/>
              </a:ln>
              <a:solidFill>
                <a:schemeClr val="tx1"/>
              </a:solidFill>
              <a:effectLst/>
            </a:endParaRPr>
          </a:p>
          <a:p>
            <a:pPr marL="0" marR="0" lvl="0" indent="101600" algn="l" defTabSz="914400" rtl="0" eaLnBrk="0" fontAlgn="base" latinLnBrk="0" hangingPunct="0">
              <a:lnSpc>
                <a:spcPct val="100000"/>
              </a:lnSpc>
              <a:spcBef>
                <a:spcPct val="0"/>
              </a:spcBef>
              <a:spcAft>
                <a:spcPct val="0"/>
              </a:spcAft>
              <a:buClrTx/>
              <a:buSzTx/>
              <a:buFontTx/>
              <a:buNone/>
              <a:tabLst/>
            </a:pPr>
            <a:r>
              <a:rPr kumimoji="1" lang="ja-JP" altLang="ja-JP" sz="1500" b="0" i="0" u="none" strike="noStrike" cap="none" normalizeH="0" baseline="0" dirty="0" smtClean="0">
                <a:ln>
                  <a:noFill/>
                </a:ln>
                <a:solidFill>
                  <a:srgbClr val="000000"/>
                </a:solidFill>
                <a:effectLst/>
                <a:latin typeface="HGPｺﾞｼｯｸE" pitchFamily="50" charset="-128"/>
                <a:ea typeface="HGPｺﾞｼｯｸE" pitchFamily="50" charset="-128"/>
                <a:cs typeface="Times New Roman" pitchFamily="18" charset="0"/>
              </a:rPr>
              <a:t>（１）介護予防・生活支援サービス事業</a:t>
            </a:r>
            <a:endParaRPr kumimoji="1" lang="ja-JP" altLang="ja-JP" sz="1500" b="0" i="0" u="none" strike="noStrike" cap="none" normalizeH="0" baseline="0" dirty="0" smtClean="0">
              <a:ln>
                <a:noFill/>
              </a:ln>
              <a:solidFill>
                <a:schemeClr val="tx1"/>
              </a:solidFill>
              <a:effectLst/>
            </a:endParaRPr>
          </a:p>
          <a:p>
            <a:pPr marL="0" marR="0" lvl="0" indent="101600" defTabSz="914400" rtl="0" eaLnBrk="0" fontAlgn="base" latinLnBrk="0" hangingPunct="0">
              <a:lnSpc>
                <a:spcPct val="100000"/>
              </a:lnSpc>
              <a:spcBef>
                <a:spcPct val="0"/>
              </a:spcBef>
              <a:spcAft>
                <a:spcPct val="0"/>
              </a:spcAft>
              <a:buClrTx/>
              <a:buSzTx/>
              <a:buFontTx/>
              <a:buNone/>
              <a:tabLst/>
            </a:pPr>
            <a:r>
              <a:rPr kumimoji="1" lang="ja-JP" altLang="ja-JP" sz="1500"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対象：要支援１・２、基本</a:t>
            </a:r>
            <a:r>
              <a:rPr kumimoji="1" lang="ja-JP" altLang="en-US" sz="1500"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チェック</a:t>
            </a:r>
            <a:endParaRPr kumimoji="1" lang="en-US" altLang="ja-JP" sz="1500"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endParaRPr>
          </a:p>
          <a:p>
            <a:pPr marL="0" marR="0" lvl="0" indent="101600" defTabSz="914400" rtl="0" eaLnBrk="0" fontAlgn="base" latinLnBrk="0" hangingPunct="0">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　　</a:t>
            </a:r>
            <a:r>
              <a:rPr kumimoji="1" lang="ja-JP" altLang="en-US" sz="1600" b="0" i="0" u="none" strike="noStrike" cap="none" normalizeH="0" dirty="0" smtClean="0">
                <a:ln>
                  <a:noFill/>
                </a:ln>
                <a:solidFill>
                  <a:srgbClr val="000000"/>
                </a:solidFill>
                <a:effectLst/>
                <a:latin typeface="Century" pitchFamily="18" charset="0"/>
                <a:ea typeface="ＭＳ 明朝" pitchFamily="17" charset="-128"/>
                <a:cs typeface="Times New Roman" pitchFamily="18" charset="0"/>
              </a:rPr>
              <a:t>   </a:t>
            </a:r>
            <a:r>
              <a:rPr kumimoji="1" lang="ja-JP" altLang="ja-JP" sz="1500"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リスト</a:t>
            </a:r>
            <a:r>
              <a:rPr kumimoji="1" lang="ja-JP" altLang="en-US" sz="1500"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該当</a:t>
            </a:r>
            <a:r>
              <a:rPr kumimoji="1" lang="ja-JP" altLang="ja-JP" sz="1500"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者</a:t>
            </a:r>
            <a:endParaRPr kumimoji="1" lang="en-US" altLang="ja-JP" sz="1500"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endParaRPr>
          </a:p>
          <a:p>
            <a:pPr marL="0" marR="0" lvl="0" indent="101600" defTabSz="914400" rtl="0" eaLnBrk="0" fontAlgn="base" latinLnBrk="0" hangingPunct="0">
              <a:lnSpc>
                <a:spcPct val="100000"/>
              </a:lnSpc>
              <a:spcBef>
                <a:spcPct val="0"/>
              </a:spcBef>
              <a:spcAft>
                <a:spcPct val="0"/>
              </a:spcAft>
              <a:buClrTx/>
              <a:buSzTx/>
              <a:buFontTx/>
              <a:buNone/>
              <a:tabLst/>
            </a:pPr>
            <a:r>
              <a:rPr kumimoji="1" lang="ja-JP" altLang="ja-JP" sz="1600" b="1" i="0" u="none" strike="noStrike" cap="none" normalizeH="0" baseline="0" dirty="0" smtClean="0">
                <a:ln>
                  <a:noFill/>
                </a:ln>
                <a:solidFill>
                  <a:srgbClr val="00B050"/>
                </a:solidFill>
                <a:effectLst/>
                <a:latin typeface="Century" pitchFamily="18" charset="0"/>
                <a:ea typeface="ＭＳ 明朝" pitchFamily="17" charset="-128"/>
                <a:cs typeface="Times New Roman" pitchFamily="18" charset="0"/>
              </a:rPr>
              <a:t>○訪問型サービス</a:t>
            </a:r>
            <a:endParaRPr kumimoji="1" lang="ja-JP" altLang="ja-JP" sz="1600" b="1" i="0" u="none" strike="noStrike" cap="none" normalizeH="0" baseline="0" dirty="0" smtClean="0">
              <a:ln>
                <a:noFill/>
              </a:ln>
              <a:solidFill>
                <a:srgbClr val="00B050"/>
              </a:solidFill>
              <a:effectLst/>
            </a:endParaRPr>
          </a:p>
          <a:p>
            <a:pPr marL="0" marR="0" lvl="0" indent="101600" defTabSz="914400" rtl="0" eaLnBrk="0" fontAlgn="base" latinLnBrk="0" hangingPunct="0">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00B050"/>
                </a:solidFill>
                <a:effectLst/>
                <a:latin typeface="Century" pitchFamily="18" charset="0"/>
                <a:ea typeface="ＭＳ 明朝" pitchFamily="17" charset="-128"/>
                <a:cs typeface="Times New Roman" pitchFamily="18" charset="0"/>
              </a:rPr>
              <a:t>　・</a:t>
            </a:r>
            <a:r>
              <a:rPr kumimoji="1" lang="ja-JP" altLang="ja-JP" sz="1600" b="1" i="0" u="none" strike="noStrike" cap="none" normalizeH="0" baseline="0" dirty="0" smtClean="0">
                <a:ln>
                  <a:noFill/>
                </a:ln>
                <a:solidFill>
                  <a:srgbClr val="00B050"/>
                </a:solidFill>
                <a:effectLst/>
                <a:latin typeface="Century" pitchFamily="18" charset="0"/>
                <a:ea typeface="ＭＳ 明朝" pitchFamily="17" charset="-128"/>
                <a:cs typeface="Times New Roman" pitchFamily="18" charset="0"/>
              </a:rPr>
              <a:t>従来型サービス</a:t>
            </a:r>
            <a:endParaRPr kumimoji="1" lang="en-US" altLang="ja-JP" sz="1600" b="1" i="0" u="none" strike="noStrike" cap="none" normalizeH="0" baseline="0" dirty="0" smtClean="0">
              <a:ln>
                <a:noFill/>
              </a:ln>
              <a:solidFill>
                <a:srgbClr val="00B050"/>
              </a:solidFill>
              <a:effectLst/>
              <a:latin typeface="Century" pitchFamily="18" charset="0"/>
              <a:ea typeface="ＭＳ 明朝" pitchFamily="17" charset="-128"/>
              <a:cs typeface="Times New Roman" pitchFamily="18" charset="0"/>
            </a:endParaRPr>
          </a:p>
          <a:p>
            <a:pPr marL="0" marR="0" lvl="0" indent="101600" defTabSz="914400" rtl="0" eaLnBrk="0" fontAlgn="base" latinLnBrk="0" hangingPunct="0">
              <a:lnSpc>
                <a:spcPct val="100000"/>
              </a:lnSpc>
              <a:spcBef>
                <a:spcPct val="0"/>
              </a:spcBef>
              <a:spcAft>
                <a:spcPct val="0"/>
              </a:spcAft>
              <a:buClrTx/>
              <a:buSzTx/>
              <a:buFontTx/>
              <a:buNone/>
              <a:tabLst/>
            </a:pPr>
            <a:r>
              <a:rPr kumimoji="1" lang="ja-JP" altLang="ja-JP" sz="1600" b="1" i="0" u="none" strike="noStrike" cap="none" normalizeH="0" baseline="0" dirty="0" smtClean="0">
                <a:ln>
                  <a:noFill/>
                </a:ln>
                <a:solidFill>
                  <a:srgbClr val="00B050"/>
                </a:solidFill>
                <a:effectLst/>
                <a:latin typeface="Century" pitchFamily="18" charset="0"/>
                <a:ea typeface="ＭＳ 明朝" pitchFamily="17" charset="-128"/>
                <a:cs typeface="Times New Roman" pitchFamily="18" charset="0"/>
              </a:rPr>
              <a:t>○通所型サービス</a:t>
            </a:r>
            <a:endParaRPr kumimoji="1" lang="ja-JP" altLang="ja-JP" sz="1600" b="1" i="0" u="none" strike="noStrike" cap="none" normalizeH="0" baseline="0" dirty="0" smtClean="0">
              <a:ln>
                <a:noFill/>
              </a:ln>
              <a:solidFill>
                <a:srgbClr val="00B050"/>
              </a:solidFill>
              <a:effectLst/>
            </a:endParaRPr>
          </a:p>
          <a:p>
            <a:pPr marL="0" marR="0" lvl="0" indent="101600" defTabSz="914400" rtl="0" eaLnBrk="0" fontAlgn="base" latinLnBrk="0" hangingPunct="0">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00B050"/>
                </a:solidFill>
                <a:effectLst/>
                <a:latin typeface="Century" pitchFamily="18" charset="0"/>
                <a:ea typeface="ＭＳ 明朝" pitchFamily="17" charset="-128"/>
                <a:cs typeface="Times New Roman" pitchFamily="18" charset="0"/>
              </a:rPr>
              <a:t>　・</a:t>
            </a:r>
            <a:r>
              <a:rPr kumimoji="1" lang="ja-JP" altLang="ja-JP" sz="1600" b="1" i="0" u="none" strike="noStrike" cap="none" normalizeH="0" baseline="0" dirty="0" smtClean="0">
                <a:ln>
                  <a:noFill/>
                </a:ln>
                <a:solidFill>
                  <a:srgbClr val="00B050"/>
                </a:solidFill>
                <a:effectLst/>
                <a:latin typeface="Century" pitchFamily="18" charset="0"/>
                <a:ea typeface="ＭＳ 明朝" pitchFamily="17" charset="-128"/>
                <a:cs typeface="Times New Roman" pitchFamily="18" charset="0"/>
              </a:rPr>
              <a:t>従来型サービス</a:t>
            </a:r>
            <a:endParaRPr kumimoji="1" lang="en-US" altLang="ja-JP" sz="1600" b="1" i="0" u="none" strike="noStrike" cap="none" normalizeH="0" baseline="0" dirty="0" smtClean="0">
              <a:ln>
                <a:noFill/>
              </a:ln>
              <a:solidFill>
                <a:srgbClr val="00B050"/>
              </a:solidFill>
              <a:effectLst/>
              <a:latin typeface="Century" pitchFamily="18" charset="0"/>
              <a:ea typeface="ＭＳ 明朝" pitchFamily="17" charset="-128"/>
              <a:cs typeface="Times New Roman" pitchFamily="18" charset="0"/>
            </a:endParaRPr>
          </a:p>
          <a:p>
            <a:pPr marL="0" marR="0" lvl="0" indent="101600" defTabSz="914400" rtl="0" eaLnBrk="0" fontAlgn="base" latinLnBrk="0" hangingPunct="0">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　</a:t>
            </a:r>
            <a:r>
              <a:rPr kumimoji="1" lang="ja-JP" altLang="en-US" sz="1600" b="1" i="0" u="none" strike="noStrike" cap="none" normalizeH="0" baseline="0" dirty="0" smtClean="0">
                <a:ln>
                  <a:noFill/>
                </a:ln>
                <a:solidFill>
                  <a:srgbClr val="0070C0"/>
                </a:solidFill>
                <a:effectLst/>
                <a:latin typeface="Century" pitchFamily="18" charset="0"/>
                <a:ea typeface="ＭＳ 明朝" pitchFamily="17" charset="-128"/>
                <a:cs typeface="Times New Roman" pitchFamily="18" charset="0"/>
              </a:rPr>
              <a:t>・通所型</a:t>
            </a:r>
            <a:r>
              <a:rPr kumimoji="1" lang="ja-JP" altLang="ja-JP" sz="1600" b="1" i="0" u="none" strike="noStrike" cap="none" normalizeH="0" baseline="0" dirty="0" smtClean="0">
                <a:ln>
                  <a:noFill/>
                </a:ln>
                <a:solidFill>
                  <a:srgbClr val="0070C0"/>
                </a:solidFill>
                <a:effectLst/>
                <a:latin typeface="Century" pitchFamily="18" charset="0"/>
                <a:ea typeface="ＭＳ 明朝" pitchFamily="17" charset="-128"/>
                <a:cs typeface="Times New Roman" pitchFamily="18" charset="0"/>
              </a:rPr>
              <a:t>サービス</a:t>
            </a:r>
            <a:r>
              <a:rPr kumimoji="1" lang="ja-JP" altLang="en-US" sz="1600" b="1" i="0" u="none" strike="noStrike" cap="none" normalizeH="0" baseline="0" dirty="0" smtClean="0">
                <a:ln>
                  <a:noFill/>
                </a:ln>
                <a:solidFill>
                  <a:srgbClr val="0070C0"/>
                </a:solidFill>
                <a:effectLst/>
                <a:latin typeface="Century" pitchFamily="18" charset="0"/>
                <a:ea typeface="ＭＳ 明朝" pitchFamily="17" charset="-128"/>
                <a:cs typeface="Times New Roman" pitchFamily="18" charset="0"/>
              </a:rPr>
              <a:t>「Ｃ」</a:t>
            </a:r>
            <a:endParaRPr kumimoji="1" lang="en-US" altLang="ja-JP" sz="1600" b="1" i="0" u="none" strike="noStrike" cap="none" normalizeH="0" baseline="0" dirty="0" smtClean="0">
              <a:ln>
                <a:noFill/>
              </a:ln>
              <a:solidFill>
                <a:srgbClr val="0070C0"/>
              </a:solidFill>
              <a:effectLst/>
              <a:latin typeface="Century" pitchFamily="18" charset="0"/>
              <a:ea typeface="ＭＳ 明朝" pitchFamily="17" charset="-128"/>
              <a:cs typeface="Times New Roman" pitchFamily="18" charset="0"/>
            </a:endParaRPr>
          </a:p>
          <a:p>
            <a:pPr marL="0" marR="0" lvl="0" indent="101600" defTabSz="914400" rtl="0" eaLnBrk="0" fontAlgn="base" latinLnBrk="0" hangingPunct="0">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0070C0"/>
                </a:solidFill>
                <a:effectLst/>
                <a:latin typeface="Century" pitchFamily="18" charset="0"/>
                <a:ea typeface="ＭＳ 明朝" pitchFamily="17" charset="-128"/>
                <a:cs typeface="Times New Roman" pitchFamily="18" charset="0"/>
              </a:rPr>
              <a:t>　　</a:t>
            </a:r>
            <a:r>
              <a:rPr kumimoji="1" lang="ja-JP" altLang="ja-JP" sz="1600" b="1" i="0" u="none" strike="noStrike" cap="none" normalizeH="0" baseline="0" dirty="0" smtClean="0">
                <a:ln>
                  <a:noFill/>
                </a:ln>
                <a:solidFill>
                  <a:srgbClr val="0070C0"/>
                </a:solidFill>
                <a:effectLst/>
                <a:latin typeface="Century" pitchFamily="18" charset="0"/>
                <a:ea typeface="ＭＳ 明朝" pitchFamily="17" charset="-128"/>
                <a:cs typeface="Times New Roman" pitchFamily="18" charset="0"/>
              </a:rPr>
              <a:t>（</a:t>
            </a:r>
            <a:r>
              <a:rPr kumimoji="1" lang="ja-JP" altLang="en-US" sz="1600" b="1" i="0" u="none" strike="noStrike" cap="none" normalizeH="0" baseline="0" dirty="0" smtClean="0">
                <a:ln>
                  <a:noFill/>
                </a:ln>
                <a:solidFill>
                  <a:srgbClr val="0070C0"/>
                </a:solidFill>
                <a:effectLst/>
                <a:latin typeface="Century" pitchFamily="18" charset="0"/>
                <a:ea typeface="ＭＳ 明朝" pitchFamily="17" charset="-128"/>
                <a:cs typeface="Times New Roman" pitchFamily="18" charset="0"/>
              </a:rPr>
              <a:t>＝二次予防相当</a:t>
            </a:r>
            <a:r>
              <a:rPr kumimoji="1" lang="ja-JP" altLang="ja-JP" sz="1600" b="1" i="0" u="none" strike="noStrike" cap="none" normalizeH="0" baseline="0" dirty="0" smtClean="0">
                <a:ln>
                  <a:noFill/>
                </a:ln>
                <a:solidFill>
                  <a:srgbClr val="0070C0"/>
                </a:solidFill>
                <a:effectLst/>
                <a:latin typeface="Century" pitchFamily="18" charset="0"/>
                <a:ea typeface="ＭＳ 明朝" pitchFamily="17" charset="-128"/>
                <a:cs typeface="Times New Roman" pitchFamily="18" charset="0"/>
              </a:rPr>
              <a:t>サービス）</a:t>
            </a:r>
            <a:endParaRPr kumimoji="1" lang="ja-JP" altLang="ja-JP" sz="1600" b="1" i="0" u="none" strike="noStrike" cap="none" normalizeH="0" baseline="0" dirty="0" smtClean="0">
              <a:ln>
                <a:noFill/>
              </a:ln>
              <a:solidFill>
                <a:srgbClr val="0070C0"/>
              </a:solidFill>
              <a:effectLst/>
            </a:endParaRPr>
          </a:p>
          <a:p>
            <a:pPr marL="0" marR="0" lvl="0" indent="101600" defTabSz="914400" rtl="0" eaLnBrk="0" fontAlgn="base" latinLnBrk="0" hangingPunct="0">
              <a:lnSpc>
                <a:spcPct val="100000"/>
              </a:lnSpc>
              <a:spcBef>
                <a:spcPct val="0"/>
              </a:spcBef>
              <a:spcAft>
                <a:spcPct val="0"/>
              </a:spcAft>
              <a:buClrTx/>
              <a:buSzTx/>
              <a:buFontTx/>
              <a:buNone/>
              <a:tabLst/>
            </a:pPr>
            <a:r>
              <a:rPr kumimoji="1" lang="ja-JP" altLang="ja-JP" sz="1600" b="1" i="0" u="none" strike="noStrike" cap="none" normalizeH="0" baseline="0" dirty="0" smtClean="0">
                <a:ln>
                  <a:noFill/>
                </a:ln>
                <a:solidFill>
                  <a:srgbClr val="7030A0"/>
                </a:solidFill>
                <a:effectLst/>
                <a:latin typeface="Century" pitchFamily="18" charset="0"/>
                <a:ea typeface="ＭＳ 明朝" pitchFamily="17" charset="-128"/>
                <a:cs typeface="Times New Roman" pitchFamily="18" charset="0"/>
              </a:rPr>
              <a:t>○介護予防ケアマネジメント</a:t>
            </a:r>
            <a:endParaRPr kumimoji="1" lang="en-US" altLang="ja-JP" sz="1600" b="1" i="0" u="none" strike="noStrike" cap="none" normalizeH="0" baseline="0" dirty="0" smtClean="0">
              <a:ln>
                <a:noFill/>
              </a:ln>
              <a:solidFill>
                <a:srgbClr val="7030A0"/>
              </a:solidFill>
              <a:effectLst/>
              <a:latin typeface="Century" pitchFamily="18" charset="0"/>
              <a:ea typeface="ＭＳ 明朝" pitchFamily="17" charset="-128"/>
              <a:cs typeface="Times New Roman" pitchFamily="18" charset="0"/>
            </a:endParaRPr>
          </a:p>
          <a:p>
            <a:pPr marL="0" marR="0" lvl="0" indent="101600" defTabSz="914400" rtl="0" eaLnBrk="0" fontAlgn="base" latinLnBrk="0" hangingPunct="0">
              <a:lnSpc>
                <a:spcPct val="100000"/>
              </a:lnSpc>
              <a:spcBef>
                <a:spcPct val="0"/>
              </a:spcBef>
              <a:spcAft>
                <a:spcPct val="0"/>
              </a:spcAft>
              <a:buClrTx/>
              <a:buSzTx/>
              <a:buFontTx/>
              <a:buNone/>
              <a:tabLst/>
            </a:pPr>
            <a:endParaRPr kumimoji="1" lang="ja-JP" altLang="ja-JP" sz="1600" b="0" i="0" u="none" strike="noStrike" cap="none" normalizeH="0" baseline="0" dirty="0" smtClean="0">
              <a:ln>
                <a:noFill/>
              </a:ln>
              <a:solidFill>
                <a:schemeClr val="tx1"/>
              </a:solidFill>
              <a:effectLst/>
            </a:endParaRPr>
          </a:p>
          <a:p>
            <a:pPr marL="0" marR="0" lvl="0" indent="101600" defTabSz="914400" rtl="0" eaLnBrk="0" fontAlgn="base" latinLnBrk="0" hangingPunct="0">
              <a:lnSpc>
                <a:spcPct val="100000"/>
              </a:lnSpc>
              <a:spcBef>
                <a:spcPct val="0"/>
              </a:spcBef>
              <a:spcAft>
                <a:spcPct val="0"/>
              </a:spcAft>
              <a:buClrTx/>
              <a:buSzTx/>
              <a:buFontTx/>
              <a:buNone/>
              <a:tabLst/>
            </a:pPr>
            <a:r>
              <a:rPr kumimoji="1" lang="ja-JP" altLang="ja-JP" sz="1500" b="0" i="0" u="none" strike="noStrike" cap="none" normalizeH="0" baseline="0" dirty="0" smtClean="0">
                <a:ln>
                  <a:noFill/>
                </a:ln>
                <a:solidFill>
                  <a:srgbClr val="000000"/>
                </a:solidFill>
                <a:effectLst/>
                <a:latin typeface="HGPｺﾞｼｯｸE" pitchFamily="50" charset="-128"/>
                <a:ea typeface="HGPｺﾞｼｯｸE" pitchFamily="50" charset="-128"/>
                <a:cs typeface="Times New Roman" pitchFamily="18" charset="0"/>
              </a:rPr>
              <a:t>（２）一般介護予防事業</a:t>
            </a:r>
            <a:endParaRPr kumimoji="1" lang="ja-JP" altLang="ja-JP" sz="1500" b="0" i="0" u="none" strike="noStrike" cap="none" normalizeH="0" baseline="0" dirty="0" smtClean="0">
              <a:ln>
                <a:noFill/>
              </a:ln>
              <a:solidFill>
                <a:schemeClr val="tx1"/>
              </a:solidFill>
              <a:effectLst/>
            </a:endParaRPr>
          </a:p>
          <a:p>
            <a:pPr marL="0" marR="0" lvl="0" indent="101600" defTabSz="914400" rtl="0" eaLnBrk="0" fontAlgn="base" latinLnBrk="0" hangingPunct="0">
              <a:lnSpc>
                <a:spcPct val="100000"/>
              </a:lnSpc>
              <a:spcBef>
                <a:spcPct val="0"/>
              </a:spcBef>
              <a:spcAft>
                <a:spcPct val="0"/>
              </a:spcAft>
              <a:buClrTx/>
              <a:buSzTx/>
              <a:buFontTx/>
              <a:buNone/>
              <a:tabLst/>
            </a:pPr>
            <a:r>
              <a:rPr kumimoji="1" lang="ja-JP" altLang="ja-JP" sz="1500"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対象：すべての</a:t>
            </a:r>
            <a:r>
              <a:rPr kumimoji="1" lang="ja-JP" altLang="en-US" sz="1500" b="0" i="0" u="none" strike="noStrike" cap="none" normalizeH="0" baseline="0" dirty="0" smtClean="0">
                <a:ln>
                  <a:noFill/>
                </a:ln>
                <a:solidFill>
                  <a:srgbClr val="000000"/>
                </a:solidFill>
                <a:effectLst/>
                <a:latin typeface="Century" pitchFamily="18" charset="0"/>
                <a:ea typeface="ＭＳ 明朝" pitchFamily="17" charset="-128"/>
                <a:cs typeface="Times New Roman" pitchFamily="18" charset="0"/>
              </a:rPr>
              <a:t>６５歳以上の高齢者</a:t>
            </a:r>
            <a:endParaRPr kumimoji="1" lang="ja-JP" altLang="en-US" sz="1500" b="0" i="0" u="none" strike="noStrike" cap="none" normalizeH="0" baseline="0" dirty="0" smtClean="0">
              <a:ln>
                <a:noFill/>
              </a:ln>
              <a:solidFill>
                <a:schemeClr val="tx1"/>
              </a:solidFill>
              <a:effectLst/>
            </a:endParaRPr>
          </a:p>
        </p:txBody>
      </p:sp>
      <p:sp>
        <p:nvSpPr>
          <p:cNvPr id="14" name="正方形/長方形 10"/>
          <p:cNvSpPr>
            <a:spLocks noChangeArrowheads="1"/>
          </p:cNvSpPr>
          <p:nvPr/>
        </p:nvSpPr>
        <p:spPr bwMode="auto">
          <a:xfrm>
            <a:off x="8045810" y="1988197"/>
            <a:ext cx="486630" cy="3961082"/>
          </a:xfrm>
          <a:prstGeom prst="rect">
            <a:avLst/>
          </a:prstGeom>
          <a:solidFill>
            <a:srgbClr val="4F81BD"/>
          </a:solidFill>
          <a:ln w="254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2000" b="1" i="0" u="none" strike="noStrike" cap="none" normalizeH="0" baseline="0" dirty="0" smtClean="0">
                <a:ln>
                  <a:noFill/>
                </a:ln>
                <a:solidFill>
                  <a:srgbClr val="F4F1E3"/>
                </a:solidFill>
                <a:effectLst/>
                <a:latin typeface="HGP創英角ﾎﾟｯﾌﾟ体" pitchFamily="50" charset="-128"/>
                <a:ea typeface="HGP創英角ﾎﾟｯﾌﾟ体" pitchFamily="50" charset="-128"/>
                <a:cs typeface="Times New Roman" pitchFamily="18" charset="0"/>
              </a:rPr>
              <a:t>地域支援事業</a:t>
            </a:r>
            <a:endParaRPr kumimoji="1" lang="ja-JP" altLang="ja-JP" sz="20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ja-JP" altLang="ja-JP" sz="20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 name="右矢印 14"/>
          <p:cNvSpPr/>
          <p:nvPr/>
        </p:nvSpPr>
        <p:spPr>
          <a:xfrm>
            <a:off x="3861029" y="3217255"/>
            <a:ext cx="676567" cy="9594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6" name="右矢印 15"/>
          <p:cNvSpPr/>
          <p:nvPr/>
        </p:nvSpPr>
        <p:spPr>
          <a:xfrm>
            <a:off x="3898501" y="4795688"/>
            <a:ext cx="659153" cy="869950"/>
          </a:xfrm>
          <a:prstGeom prst="rightArrow">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7" name="右矢印 16"/>
          <p:cNvSpPr/>
          <p:nvPr/>
        </p:nvSpPr>
        <p:spPr>
          <a:xfrm>
            <a:off x="3898502" y="2235184"/>
            <a:ext cx="689460" cy="19621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8" name="右矢印 17"/>
          <p:cNvSpPr/>
          <p:nvPr/>
        </p:nvSpPr>
        <p:spPr>
          <a:xfrm rot="20948133">
            <a:off x="3872023" y="1515622"/>
            <a:ext cx="735600" cy="186599"/>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 name="Rectangle 15"/>
          <p:cNvSpPr>
            <a:spLocks noChangeArrowheads="1"/>
          </p:cNvSpPr>
          <p:nvPr/>
        </p:nvSpPr>
        <p:spPr bwMode="auto">
          <a:xfrm>
            <a:off x="208467" y="254169"/>
            <a:ext cx="326243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事業の内容</a:t>
            </a:r>
            <a:endParaRPr kumimoji="1" lang="ja-JP" altLang="ja-JP" sz="20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≪新しい総合事業の構成≫</a:t>
            </a:r>
            <a:endParaRPr kumimoji="1" lang="ja-JP" altLang="ja-JP" sz="20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【移行前】</a:t>
            </a:r>
            <a:endParaRPr kumimoji="1" lang="ja-JP" altLang="ja-JP" sz="20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 name="Rectangle 25"/>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7" name="角丸四角形 36"/>
          <p:cNvSpPr/>
          <p:nvPr/>
        </p:nvSpPr>
        <p:spPr>
          <a:xfrm>
            <a:off x="7157213" y="620688"/>
            <a:ext cx="1368152" cy="5078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t>【</a:t>
            </a:r>
            <a:r>
              <a:rPr lang="ja-JP" altLang="en-US" dirty="0" smtClean="0"/>
              <a:t>移</a:t>
            </a:r>
            <a:r>
              <a:rPr kumimoji="1" lang="ja-JP" altLang="en-US" dirty="0" smtClean="0"/>
              <a:t>行後</a:t>
            </a:r>
            <a:r>
              <a:rPr kumimoji="1" lang="en-US" altLang="ja-JP" dirty="0" smtClean="0"/>
              <a:t>】</a:t>
            </a:r>
          </a:p>
        </p:txBody>
      </p:sp>
    </p:spTree>
    <p:extLst>
      <p:ext uri="{BB962C8B-B14F-4D97-AF65-F5344CB8AC3E}">
        <p14:creationId xmlns:p14="http://schemas.microsoft.com/office/powerpoint/2010/main" val="4093142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sz="2400" dirty="0" smtClean="0"/>
              <a:t>②－１　介護予防訪問・通所介護相当サービス</a:t>
            </a:r>
            <a:r>
              <a:rPr lang="ja-JP" altLang="en-US" sz="2900" dirty="0" smtClean="0"/>
              <a:t>　</a:t>
            </a:r>
            <a:r>
              <a:rPr lang="ja-JP" altLang="ja-JP" sz="2900" dirty="0"/>
              <a:t/>
            </a:r>
            <a:br>
              <a:rPr lang="ja-JP" altLang="ja-JP" sz="2900" dirty="0"/>
            </a:br>
            <a:endParaRPr kumimoji="1" lang="ja-JP" altLang="en-US" sz="2900" dirty="0"/>
          </a:p>
        </p:txBody>
      </p:sp>
      <p:sp>
        <p:nvSpPr>
          <p:cNvPr id="3" name="コンテンツ プレースホルダー 2"/>
          <p:cNvSpPr>
            <a:spLocks noGrp="1"/>
          </p:cNvSpPr>
          <p:nvPr>
            <p:ph idx="1"/>
          </p:nvPr>
        </p:nvSpPr>
        <p:spPr>
          <a:xfrm>
            <a:off x="539552" y="980728"/>
            <a:ext cx="8229600" cy="5472608"/>
          </a:xfrm>
        </p:spPr>
        <p:txBody>
          <a:bodyPr>
            <a:normAutofit/>
          </a:bodyPr>
          <a:lstStyle/>
          <a:p>
            <a:pPr marL="0" indent="0">
              <a:buNone/>
            </a:pPr>
            <a:r>
              <a:rPr lang="ja-JP" altLang="en-US" sz="2400" dirty="0" smtClean="0"/>
              <a:t>○総合事業になっても、月額包括報酬（定額制）とする。</a:t>
            </a:r>
            <a:endParaRPr lang="en-US" altLang="ja-JP" sz="2400" dirty="0" smtClean="0"/>
          </a:p>
          <a:p>
            <a:pPr marL="0" indent="0">
              <a:buNone/>
            </a:pPr>
            <a:endParaRPr kumimoji="1" lang="ja-JP" altLang="en-US" sz="2400" dirty="0"/>
          </a:p>
        </p:txBody>
      </p:sp>
      <p:sp>
        <p:nvSpPr>
          <p:cNvPr id="4" name="スライド番号プレースホルダー 3"/>
          <p:cNvSpPr>
            <a:spLocks noGrp="1"/>
          </p:cNvSpPr>
          <p:nvPr>
            <p:ph type="sldNum" sz="quarter" idx="12"/>
          </p:nvPr>
        </p:nvSpPr>
        <p:spPr/>
        <p:txBody>
          <a:bodyPr/>
          <a:lstStyle/>
          <a:p>
            <a:fld id="{EF3E210C-ED37-460F-A729-4CF746DEF2D6}" type="slidenum">
              <a:rPr kumimoji="1" lang="ja-JP" altLang="en-US" smtClean="0"/>
              <a:t>5</a:t>
            </a:fld>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2449192843"/>
              </p:ext>
            </p:extLst>
          </p:nvPr>
        </p:nvGraphicFramePr>
        <p:xfrm>
          <a:off x="899592" y="1547232"/>
          <a:ext cx="7056784" cy="4402048"/>
        </p:xfrm>
        <a:graphic>
          <a:graphicData uri="http://schemas.openxmlformats.org/drawingml/2006/table">
            <a:tbl>
              <a:tblPr firstRow="1" bandRow="1">
                <a:tableStyleId>{5C22544A-7EE6-4342-B048-85BDC9FD1C3A}</a:tableStyleId>
              </a:tblPr>
              <a:tblGrid>
                <a:gridCol w="1201154">
                  <a:extLst>
                    <a:ext uri="{9D8B030D-6E8A-4147-A177-3AD203B41FA5}">
                      <a16:colId xmlns:a16="http://schemas.microsoft.com/office/drawing/2014/main" val="20000"/>
                    </a:ext>
                  </a:extLst>
                </a:gridCol>
                <a:gridCol w="2781566">
                  <a:extLst>
                    <a:ext uri="{9D8B030D-6E8A-4147-A177-3AD203B41FA5}">
                      <a16:colId xmlns:a16="http://schemas.microsoft.com/office/drawing/2014/main" val="20001"/>
                    </a:ext>
                  </a:extLst>
                </a:gridCol>
                <a:gridCol w="3074064">
                  <a:extLst>
                    <a:ext uri="{9D8B030D-6E8A-4147-A177-3AD203B41FA5}">
                      <a16:colId xmlns:a16="http://schemas.microsoft.com/office/drawing/2014/main" val="20002"/>
                    </a:ext>
                  </a:extLst>
                </a:gridCol>
              </a:tblGrid>
              <a:tr h="72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サービス</a:t>
                      </a:r>
                    </a:p>
                    <a:p>
                      <a:endParaRPr kumimoji="1" lang="ja-JP" altLang="en-US" dirty="0"/>
                    </a:p>
                  </a:txBody>
                  <a:tcPr/>
                </a:tc>
                <a:tc>
                  <a:txBody>
                    <a:bodyPr/>
                    <a:lstStyle/>
                    <a:p>
                      <a:r>
                        <a:rPr kumimoji="1" lang="ja-JP" altLang="en-US" sz="1800" dirty="0" smtClean="0"/>
                        <a:t>（移行後）</a:t>
                      </a:r>
                      <a:endParaRPr kumimoji="1" lang="en-US" altLang="ja-JP" sz="1800" dirty="0" smtClean="0"/>
                    </a:p>
                    <a:p>
                      <a:r>
                        <a:rPr kumimoji="1" lang="ja-JP" altLang="en-US" sz="1800" dirty="0" smtClean="0"/>
                        <a:t>総合事業による訪問介護</a:t>
                      </a:r>
                      <a:endParaRPr kumimoji="1" lang="ja-JP" altLang="en-US" dirty="0"/>
                    </a:p>
                  </a:txBody>
                  <a:tcPr/>
                </a:tc>
                <a:tc>
                  <a:txBody>
                    <a:bodyPr/>
                    <a:lstStyle/>
                    <a:p>
                      <a:r>
                        <a:rPr kumimoji="1" lang="ja-JP" altLang="en-US" sz="1800" dirty="0" smtClean="0"/>
                        <a:t>（移行後）</a:t>
                      </a:r>
                      <a:endParaRPr kumimoji="1" lang="en-US" altLang="ja-JP" sz="1800" dirty="0" smtClean="0"/>
                    </a:p>
                    <a:p>
                      <a:r>
                        <a:rPr kumimoji="1" lang="ja-JP" altLang="en-US" sz="1800" dirty="0" smtClean="0"/>
                        <a:t>総合事業による通所介護</a:t>
                      </a:r>
                    </a:p>
                    <a:p>
                      <a:endParaRPr kumimoji="1" lang="ja-JP" altLang="en-US" dirty="0"/>
                    </a:p>
                  </a:txBody>
                  <a:tcPr/>
                </a:tc>
                <a:extLst>
                  <a:ext uri="{0D108BD9-81ED-4DB2-BD59-A6C34878D82A}">
                    <a16:rowId xmlns:a16="http://schemas.microsoft.com/office/drawing/2014/main" val="10000"/>
                  </a:ext>
                </a:extLst>
              </a:tr>
              <a:tr h="957808">
                <a:tc>
                  <a:txBody>
                    <a:bodyPr/>
                    <a:lstStyle/>
                    <a:p>
                      <a:r>
                        <a:rPr kumimoji="1" lang="ja-JP" altLang="en-US" dirty="0" smtClean="0"/>
                        <a:t>基準（人員、設備、運営等）</a:t>
                      </a:r>
                      <a:endParaRPr kumimoji="1" lang="ja-JP" altLang="en-US" dirty="0"/>
                    </a:p>
                  </a:txBody>
                  <a:tcPr/>
                </a:tc>
                <a:tc>
                  <a:txBody>
                    <a:bodyPr/>
                    <a:lstStyle/>
                    <a:p>
                      <a:r>
                        <a:rPr kumimoji="1" lang="ja-JP" altLang="en-US" dirty="0" smtClean="0"/>
                        <a:t>国が省令で定めた基準は現行の基準と同様。</a:t>
                      </a:r>
                      <a:endParaRPr kumimoji="1" lang="ja-JP" altLang="en-US" dirty="0"/>
                    </a:p>
                  </a:txBody>
                  <a:tcPr/>
                </a:tc>
                <a:tc>
                  <a:txBody>
                    <a:bodyPr/>
                    <a:lstStyle/>
                    <a:p>
                      <a:r>
                        <a:rPr kumimoji="1" lang="ja-JP" altLang="en-US" dirty="0" smtClean="0"/>
                        <a:t>国が省令で定めた基準は現行の基準と同様。</a:t>
                      </a:r>
                      <a:endParaRPr kumimoji="1" lang="ja-JP" altLang="en-US" dirty="0"/>
                    </a:p>
                  </a:txBody>
                  <a:tcPr/>
                </a:tc>
                <a:extLst>
                  <a:ext uri="{0D108BD9-81ED-4DB2-BD59-A6C34878D82A}">
                    <a16:rowId xmlns:a16="http://schemas.microsoft.com/office/drawing/2014/main" val="10001"/>
                  </a:ext>
                </a:extLst>
              </a:tr>
              <a:tr h="2304256">
                <a:tc>
                  <a:txBody>
                    <a:bodyPr/>
                    <a:lstStyle/>
                    <a:p>
                      <a:r>
                        <a:rPr kumimoji="1" lang="ja-JP" altLang="en-US" sz="1600" dirty="0" smtClean="0"/>
                        <a:t>単価</a:t>
                      </a:r>
                      <a:endParaRPr kumimoji="1" lang="ja-JP" altLang="en-US" sz="1600" dirty="0"/>
                    </a:p>
                  </a:txBody>
                  <a:tcPr/>
                </a:tc>
                <a:tc>
                  <a:txBody>
                    <a:bodyPr/>
                    <a:lstStyle/>
                    <a:p>
                      <a:r>
                        <a:rPr kumimoji="1" lang="ja-JP" altLang="en-US" sz="1600" dirty="0" smtClean="0"/>
                        <a:t>○月額包括報酬</a:t>
                      </a:r>
                      <a:endParaRPr kumimoji="1" lang="en-US" altLang="ja-JP" sz="1600" dirty="0" smtClean="0"/>
                    </a:p>
                    <a:p>
                      <a:r>
                        <a:rPr kumimoji="1" lang="ja-JP" altLang="en-US" sz="1600" dirty="0" smtClean="0"/>
                        <a:t>週１回程度　</a:t>
                      </a:r>
                      <a:r>
                        <a:rPr kumimoji="1" lang="en-US" altLang="ja-JP" sz="1600" dirty="0" smtClean="0"/>
                        <a:t>1,168</a:t>
                      </a:r>
                      <a:r>
                        <a:rPr kumimoji="1" lang="ja-JP" altLang="en-US" sz="1600" dirty="0" smtClean="0"/>
                        <a:t>単位</a:t>
                      </a:r>
                      <a:r>
                        <a:rPr kumimoji="1" lang="en-US" altLang="ja-JP" sz="1600" dirty="0" smtClean="0"/>
                        <a:t>/</a:t>
                      </a:r>
                      <a:r>
                        <a:rPr kumimoji="1" lang="ja-JP" altLang="en-US" sz="1600" dirty="0" smtClean="0"/>
                        <a:t>月</a:t>
                      </a:r>
                      <a:endParaRPr kumimoji="1" lang="en-US" altLang="ja-JP" sz="1600" dirty="0" smtClean="0"/>
                    </a:p>
                    <a:p>
                      <a:endParaRPr kumimoji="1" lang="en-US" altLang="ja-JP" sz="1600" dirty="0" smtClean="0"/>
                    </a:p>
                    <a:p>
                      <a:r>
                        <a:rPr kumimoji="1" lang="ja-JP" altLang="en-US" sz="1600" dirty="0" smtClean="0"/>
                        <a:t>週２回程度　</a:t>
                      </a:r>
                      <a:r>
                        <a:rPr kumimoji="1" lang="en-US" altLang="ja-JP" sz="1600" dirty="0" smtClean="0"/>
                        <a:t>2,335</a:t>
                      </a:r>
                      <a:r>
                        <a:rPr kumimoji="1" lang="ja-JP" altLang="en-US" sz="1600" dirty="0" smtClean="0"/>
                        <a:t>単位</a:t>
                      </a:r>
                      <a:r>
                        <a:rPr kumimoji="1" lang="en-US" altLang="ja-JP" sz="1600" dirty="0" smtClean="0"/>
                        <a:t>/</a:t>
                      </a:r>
                      <a:r>
                        <a:rPr kumimoji="1" lang="ja-JP" altLang="en-US" sz="1600" dirty="0" smtClean="0"/>
                        <a:t>月</a:t>
                      </a:r>
                      <a:endParaRPr kumimoji="1" lang="en-US" altLang="ja-JP" sz="1600" dirty="0" smtClean="0"/>
                    </a:p>
                    <a:p>
                      <a:endParaRPr kumimoji="1" lang="en-US" altLang="ja-JP" sz="1600" dirty="0" smtClean="0"/>
                    </a:p>
                    <a:p>
                      <a:r>
                        <a:rPr kumimoji="1" lang="ja-JP" altLang="en-US" sz="1600" dirty="0" smtClean="0"/>
                        <a:t>週２回超　　 </a:t>
                      </a:r>
                      <a:r>
                        <a:rPr kumimoji="1" lang="en-US" altLang="ja-JP" sz="1600" dirty="0" smtClean="0"/>
                        <a:t>3,704</a:t>
                      </a:r>
                      <a:r>
                        <a:rPr kumimoji="1" lang="ja-JP" altLang="en-US" sz="1600" dirty="0" smtClean="0"/>
                        <a:t>単位</a:t>
                      </a:r>
                      <a:r>
                        <a:rPr kumimoji="1" lang="en-US" altLang="ja-JP" sz="1600" dirty="0" smtClean="0"/>
                        <a:t>/</a:t>
                      </a:r>
                      <a:r>
                        <a:rPr kumimoji="1" lang="ja-JP" altLang="en-US" sz="1600" dirty="0" smtClean="0"/>
                        <a:t>月</a:t>
                      </a:r>
                      <a:endParaRPr kumimoji="1" lang="en-US" altLang="ja-JP" sz="1600" dirty="0" smtClean="0"/>
                    </a:p>
                    <a:p>
                      <a:endParaRPr kumimoji="1" lang="en-US" altLang="ja-JP" sz="1600" dirty="0" smtClean="0"/>
                    </a:p>
                    <a:p>
                      <a:r>
                        <a:rPr kumimoji="1" lang="ja-JP" altLang="en-US" sz="1600" dirty="0" smtClean="0"/>
                        <a:t>＊週２回超は、要支援２の認</a:t>
                      </a:r>
                      <a:endParaRPr kumimoji="1" lang="en-US" altLang="ja-JP" sz="1600" dirty="0" smtClean="0"/>
                    </a:p>
                    <a:p>
                      <a:r>
                        <a:rPr kumimoji="1" lang="en-US" altLang="ja-JP" sz="1600" dirty="0" smtClean="0"/>
                        <a:t>    </a:t>
                      </a:r>
                      <a:r>
                        <a:rPr kumimoji="1" lang="ja-JP" altLang="en-US" sz="1600" dirty="0" smtClean="0"/>
                        <a:t>定者のみ</a:t>
                      </a:r>
                    </a:p>
                    <a:p>
                      <a:endParaRPr kumimoji="1" lang="ja-JP" altLang="en-US" sz="1600" dirty="0"/>
                    </a:p>
                  </a:txBody>
                  <a:tcPr/>
                </a:tc>
                <a:tc>
                  <a:txBody>
                    <a:bodyPr/>
                    <a:lstStyle/>
                    <a:p>
                      <a:r>
                        <a:rPr kumimoji="1" lang="ja-JP" altLang="en-US" sz="1600" dirty="0" smtClean="0"/>
                        <a:t>○月額包括報酬</a:t>
                      </a:r>
                      <a:endParaRPr kumimoji="1" lang="en-US" altLang="ja-JP" sz="1600" dirty="0" smtClean="0"/>
                    </a:p>
                    <a:p>
                      <a:r>
                        <a:rPr kumimoji="1" lang="ja-JP" altLang="en-US" sz="1600" dirty="0" smtClean="0"/>
                        <a:t>要支援１ ・事業対象者　</a:t>
                      </a:r>
                      <a:endParaRPr kumimoji="1" lang="en-US" altLang="ja-JP" sz="1600" dirty="0" smtClean="0"/>
                    </a:p>
                    <a:p>
                      <a:r>
                        <a:rPr kumimoji="1" lang="en-US" altLang="ja-JP" sz="1600" dirty="0" smtClean="0"/>
                        <a:t>                 1,647</a:t>
                      </a:r>
                      <a:r>
                        <a:rPr kumimoji="1" lang="ja-JP" altLang="en-US" sz="1600" dirty="0" smtClean="0"/>
                        <a:t>単位</a:t>
                      </a:r>
                      <a:r>
                        <a:rPr kumimoji="1" lang="en-US" altLang="ja-JP" sz="1600" dirty="0" smtClean="0"/>
                        <a:t>/</a:t>
                      </a:r>
                      <a:r>
                        <a:rPr kumimoji="1" lang="ja-JP" altLang="en-US" sz="1600" dirty="0" smtClean="0"/>
                        <a:t>月</a:t>
                      </a:r>
                      <a:endParaRPr kumimoji="1" lang="en-US" altLang="ja-JP" sz="1600" dirty="0" smtClean="0"/>
                    </a:p>
                    <a:p>
                      <a:endParaRPr kumimoji="1" lang="en-US" altLang="ja-JP" sz="1600" dirty="0" smtClean="0"/>
                    </a:p>
                    <a:p>
                      <a:r>
                        <a:rPr kumimoji="1" lang="ja-JP" altLang="en-US" sz="1600" dirty="0" smtClean="0"/>
                        <a:t>要支援２　</a:t>
                      </a:r>
                      <a:r>
                        <a:rPr kumimoji="1" lang="en-US" altLang="ja-JP" sz="1600" dirty="0" smtClean="0"/>
                        <a:t>3,377</a:t>
                      </a:r>
                      <a:r>
                        <a:rPr kumimoji="1" lang="ja-JP" altLang="en-US" sz="1600" dirty="0" smtClean="0"/>
                        <a:t>単位</a:t>
                      </a:r>
                      <a:r>
                        <a:rPr kumimoji="1" lang="en-US" altLang="ja-JP" sz="1600" dirty="0" smtClean="0"/>
                        <a:t>/</a:t>
                      </a:r>
                      <a:r>
                        <a:rPr kumimoji="1" lang="ja-JP" altLang="en-US" sz="1600" dirty="0" smtClean="0"/>
                        <a:t>月</a:t>
                      </a:r>
                      <a:endParaRPr kumimoji="1" lang="en-US" altLang="ja-JP" sz="1600" dirty="0" smtClean="0"/>
                    </a:p>
                    <a:p>
                      <a:endParaRPr kumimoji="1" lang="ja-JP" altLang="en-US" sz="1600" dirty="0"/>
                    </a:p>
                  </a:txBody>
                  <a:tcPr/>
                </a:tc>
                <a:extLst>
                  <a:ext uri="{0D108BD9-81ED-4DB2-BD59-A6C34878D82A}">
                    <a16:rowId xmlns:a16="http://schemas.microsoft.com/office/drawing/2014/main" val="10002"/>
                  </a:ext>
                </a:extLst>
              </a:tr>
            </a:tbl>
          </a:graphicData>
        </a:graphic>
      </p:graphicFrame>
      <p:sp>
        <p:nvSpPr>
          <p:cNvPr id="5" name="正方形/長方形 4"/>
          <p:cNvSpPr/>
          <p:nvPr/>
        </p:nvSpPr>
        <p:spPr>
          <a:xfrm>
            <a:off x="2483768" y="6021288"/>
            <a:ext cx="4752528"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☆地域単価は現行</a:t>
            </a:r>
            <a:r>
              <a:rPr lang="ja-JP" altLang="en-US" dirty="0" smtClean="0">
                <a:solidFill>
                  <a:schemeClr val="tx1"/>
                </a:solidFill>
              </a:rPr>
              <a:t>通りとする。</a:t>
            </a:r>
            <a:endParaRPr lang="en-US" altLang="ja-JP" dirty="0" smtClean="0">
              <a:solidFill>
                <a:schemeClr val="tx1"/>
              </a:solidFill>
            </a:endParaRPr>
          </a:p>
        </p:txBody>
      </p:sp>
    </p:spTree>
    <p:extLst>
      <p:ext uri="{BB962C8B-B14F-4D97-AF65-F5344CB8AC3E}">
        <p14:creationId xmlns:p14="http://schemas.microsoft.com/office/powerpoint/2010/main" val="2526011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sz="2400" dirty="0"/>
              <a:t>②</a:t>
            </a:r>
            <a:r>
              <a:rPr lang="ja-JP" altLang="en-US" sz="2400" dirty="0" err="1"/>
              <a:t>ー</a:t>
            </a:r>
            <a:r>
              <a:rPr lang="ja-JP" altLang="en-US" sz="2400" dirty="0"/>
              <a:t>２　通所型サービス</a:t>
            </a:r>
            <a:r>
              <a:rPr lang="ja-JP" altLang="en-US" sz="2400" dirty="0" smtClean="0"/>
              <a:t>Ｃ　（基準について①）</a:t>
            </a:r>
            <a:endParaRPr kumimoji="1" lang="ja-JP" altLang="en-US" sz="2400"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67544" y="1268760"/>
            <a:ext cx="7992888" cy="5163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スライド番号プレースホルダー 3"/>
          <p:cNvSpPr>
            <a:spLocks noGrp="1"/>
          </p:cNvSpPr>
          <p:nvPr>
            <p:ph type="sldNum" sz="quarter" idx="12"/>
          </p:nvPr>
        </p:nvSpPr>
        <p:spPr/>
        <p:txBody>
          <a:bodyPr/>
          <a:lstStyle/>
          <a:p>
            <a:fld id="{EF3E210C-ED37-460F-A729-4CF746DEF2D6}" type="slidenum">
              <a:rPr kumimoji="1" lang="ja-JP" altLang="en-US" smtClean="0"/>
              <a:t>6</a:t>
            </a:fld>
            <a:endParaRPr kumimoji="1" lang="ja-JP" altLang="en-US"/>
          </a:p>
        </p:txBody>
      </p:sp>
      <p:sp>
        <p:nvSpPr>
          <p:cNvPr id="6" name="正方形/長方形 5"/>
          <p:cNvSpPr/>
          <p:nvPr/>
        </p:nvSpPr>
        <p:spPr>
          <a:xfrm>
            <a:off x="2339752" y="4337273"/>
            <a:ext cx="6120680" cy="72008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＜プログラム＞</a:t>
            </a:r>
            <a:endParaRPr lang="en-US" altLang="ja-JP" sz="1200" b="1" dirty="0" smtClean="0">
              <a:solidFill>
                <a:schemeClr val="tx1"/>
              </a:solidFill>
            </a:endParaRPr>
          </a:p>
          <a:p>
            <a:r>
              <a:rPr lang="en-US" altLang="ja-JP" sz="1200" b="1" dirty="0" smtClean="0">
                <a:solidFill>
                  <a:schemeClr val="tx1"/>
                </a:solidFill>
              </a:rPr>
              <a:t>S.S.</a:t>
            </a:r>
            <a:r>
              <a:rPr lang="ja-JP" altLang="en-US" sz="1200" b="1" dirty="0" smtClean="0">
                <a:solidFill>
                  <a:schemeClr val="tx1"/>
                </a:solidFill>
              </a:rPr>
              <a:t>Ｃプログラム　</a:t>
            </a:r>
            <a:r>
              <a:rPr lang="en-US" altLang="ja-JP" sz="1200" b="1" dirty="0" smtClean="0">
                <a:solidFill>
                  <a:schemeClr val="tx1"/>
                </a:solidFill>
              </a:rPr>
              <a:t>…</a:t>
            </a:r>
            <a:r>
              <a:rPr lang="ja-JP" altLang="en-US" sz="1200" b="1" dirty="0" smtClean="0">
                <a:solidFill>
                  <a:schemeClr val="tx1"/>
                </a:solidFill>
              </a:rPr>
              <a:t>　「老化」を言い訳にせず、努力して健康を維持するためのプログラム。筋力アップで、自立した生活を目指す。</a:t>
            </a:r>
            <a:endParaRPr lang="en-US" altLang="ja-JP" sz="1200" b="1" dirty="0" smtClean="0">
              <a:solidFill>
                <a:schemeClr val="tx1"/>
              </a:solidFill>
            </a:endParaRPr>
          </a:p>
          <a:p>
            <a:r>
              <a:rPr kumimoji="1" lang="ja-JP" altLang="en-US" sz="1200" b="1" dirty="0" smtClean="0">
                <a:solidFill>
                  <a:schemeClr val="tx1"/>
                </a:solidFill>
              </a:rPr>
              <a:t>＜人員基準＞</a:t>
            </a:r>
            <a:endParaRPr kumimoji="1" lang="ja-JP" altLang="en-US" sz="1200" b="1" dirty="0">
              <a:solidFill>
                <a:schemeClr val="tx1"/>
              </a:solidFill>
            </a:endParaRPr>
          </a:p>
        </p:txBody>
      </p:sp>
      <p:sp>
        <p:nvSpPr>
          <p:cNvPr id="7" name="正方形/長方形 6"/>
          <p:cNvSpPr/>
          <p:nvPr/>
        </p:nvSpPr>
        <p:spPr>
          <a:xfrm>
            <a:off x="7073477" y="6038435"/>
            <a:ext cx="1080120" cy="2880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rPr>
              <a:t>フとする。</a:t>
            </a:r>
            <a:endParaRPr kumimoji="1" lang="ja-JP" altLang="en-US" sz="1600" b="1" dirty="0">
              <a:solidFill>
                <a:schemeClr val="tx1"/>
              </a:solidFill>
            </a:endParaRPr>
          </a:p>
        </p:txBody>
      </p:sp>
    </p:spTree>
    <p:extLst>
      <p:ext uri="{BB962C8B-B14F-4D97-AF65-F5344CB8AC3E}">
        <p14:creationId xmlns:p14="http://schemas.microsoft.com/office/powerpoint/2010/main" val="33075460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sz="2400" dirty="0"/>
              <a:t>②</a:t>
            </a:r>
            <a:r>
              <a:rPr lang="ja-JP" altLang="en-US" sz="2400" dirty="0" err="1"/>
              <a:t>ー</a:t>
            </a:r>
            <a:r>
              <a:rPr lang="ja-JP" altLang="en-US" sz="2400" dirty="0"/>
              <a:t>２　通所型サービス</a:t>
            </a:r>
            <a:r>
              <a:rPr lang="ja-JP" altLang="en-US" sz="2400" dirty="0" smtClean="0"/>
              <a:t>Ｃ　（基準</a:t>
            </a:r>
            <a:r>
              <a:rPr lang="ja-JP" altLang="en-US" sz="2400" dirty="0"/>
              <a:t>に</a:t>
            </a:r>
            <a:r>
              <a:rPr lang="ja-JP" altLang="en-US" sz="2400" dirty="0" smtClean="0"/>
              <a:t>ついて②）</a:t>
            </a:r>
            <a:endParaRPr kumimoji="1" lang="ja-JP" altLang="en-US" sz="24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770739598"/>
              </p:ext>
            </p:extLst>
          </p:nvPr>
        </p:nvGraphicFramePr>
        <p:xfrm>
          <a:off x="467544" y="1340768"/>
          <a:ext cx="8280920" cy="4695408"/>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20000"/>
                    </a:ext>
                  </a:extLst>
                </a:gridCol>
                <a:gridCol w="6408712">
                  <a:extLst>
                    <a:ext uri="{9D8B030D-6E8A-4147-A177-3AD203B41FA5}">
                      <a16:colId xmlns:a16="http://schemas.microsoft.com/office/drawing/2014/main" val="20001"/>
                    </a:ext>
                  </a:extLst>
                </a:gridCol>
              </a:tblGrid>
              <a:tr h="648072">
                <a:tc>
                  <a:txBody>
                    <a:bodyPr/>
                    <a:lstStyle/>
                    <a:p>
                      <a:r>
                        <a:rPr kumimoji="1" lang="ja-JP" altLang="en-US" dirty="0" smtClean="0"/>
                        <a:t>サービス</a:t>
                      </a:r>
                      <a:endParaRPr kumimoji="1" lang="en-US" altLang="ja-JP" dirty="0" smtClean="0"/>
                    </a:p>
                    <a:p>
                      <a:endParaRPr kumimoji="1" lang="en-US" altLang="ja-JP" dirty="0" smtClean="0"/>
                    </a:p>
                  </a:txBody>
                  <a:tcPr/>
                </a:tc>
                <a:tc>
                  <a:txBody>
                    <a:bodyPr/>
                    <a:lstStyle/>
                    <a:p>
                      <a:r>
                        <a:rPr kumimoji="1" lang="ja-JP" altLang="en-US" dirty="0" smtClean="0"/>
                        <a:t>（移行後）</a:t>
                      </a:r>
                      <a:endParaRPr kumimoji="1" lang="en-US" altLang="ja-JP" dirty="0" smtClean="0"/>
                    </a:p>
                    <a:p>
                      <a:r>
                        <a:rPr kumimoji="1" lang="ja-JP" altLang="en-US" dirty="0" smtClean="0"/>
                        <a:t>総合事業による通所型サービスＣ</a:t>
                      </a:r>
                      <a:endParaRPr kumimoji="1" lang="ja-JP" altLang="en-US" dirty="0"/>
                    </a:p>
                  </a:txBody>
                  <a:tcPr/>
                </a:tc>
                <a:extLst>
                  <a:ext uri="{0D108BD9-81ED-4DB2-BD59-A6C34878D82A}">
                    <a16:rowId xmlns:a16="http://schemas.microsoft.com/office/drawing/2014/main" val="10000"/>
                  </a:ext>
                </a:extLst>
              </a:tr>
              <a:tr h="648072">
                <a:tc>
                  <a:txBody>
                    <a:bodyPr/>
                    <a:lstStyle/>
                    <a:p>
                      <a:r>
                        <a:rPr kumimoji="1" lang="ja-JP" altLang="en-US" dirty="0" smtClean="0"/>
                        <a:t>単価</a:t>
                      </a:r>
                      <a:endParaRPr kumimoji="1" lang="ja-JP" altLang="en-US" dirty="0"/>
                    </a:p>
                  </a:txBody>
                  <a:tcPr/>
                </a:tc>
                <a:tc>
                  <a:txBody>
                    <a:bodyPr/>
                    <a:lstStyle/>
                    <a:p>
                      <a:r>
                        <a:rPr kumimoji="1" lang="ja-JP" altLang="en-US" dirty="0" smtClean="0"/>
                        <a:t>○運動機能・栄養改善・口腔機能向上プログラム　　</a:t>
                      </a:r>
                      <a:endParaRPr kumimoji="1" lang="en-US" altLang="ja-JP" dirty="0" smtClean="0"/>
                    </a:p>
                    <a:p>
                      <a:r>
                        <a:rPr kumimoji="1" lang="ja-JP" altLang="en-US" dirty="0" smtClean="0"/>
                        <a:t>　　　　　　　　　　　　　　　　　　　　　　　　　　　　　３，３００円</a:t>
                      </a:r>
                      <a:r>
                        <a:rPr kumimoji="1" lang="en-US" altLang="ja-JP" dirty="0" smtClean="0"/>
                        <a:t>/</a:t>
                      </a:r>
                      <a:r>
                        <a:rPr kumimoji="1" lang="ja-JP" altLang="en-US" dirty="0" smtClean="0"/>
                        <a:t>回</a:t>
                      </a:r>
                      <a:r>
                        <a:rPr kumimoji="1" lang="en-US" altLang="ja-JP" dirty="0" smtClean="0"/>
                        <a:t>/</a:t>
                      </a:r>
                      <a:r>
                        <a:rPr kumimoji="1" lang="ja-JP" altLang="en-US" dirty="0" smtClean="0"/>
                        <a:t>人</a:t>
                      </a:r>
                      <a:endParaRPr kumimoji="1" lang="en-US" altLang="ja-JP" dirty="0" smtClean="0"/>
                    </a:p>
                    <a:p>
                      <a:endParaRPr kumimoji="1" lang="ja-JP" altLang="en-US" dirty="0"/>
                    </a:p>
                  </a:txBody>
                  <a:tcPr/>
                </a:tc>
                <a:extLst>
                  <a:ext uri="{0D108BD9-81ED-4DB2-BD59-A6C34878D82A}">
                    <a16:rowId xmlns:a16="http://schemas.microsoft.com/office/drawing/2014/main" val="10001"/>
                  </a:ext>
                </a:extLst>
              </a:tr>
              <a:tr h="648072">
                <a:tc>
                  <a:txBody>
                    <a:bodyPr/>
                    <a:lstStyle/>
                    <a:p>
                      <a:r>
                        <a:rPr kumimoji="1" lang="ja-JP" altLang="en-US" dirty="0" smtClean="0"/>
                        <a:t>利用者負担</a:t>
                      </a:r>
                      <a:endParaRPr kumimoji="1" lang="ja-JP" altLang="en-US" dirty="0"/>
                    </a:p>
                  </a:txBody>
                  <a:tcPr/>
                </a:tc>
                <a:tc>
                  <a:txBody>
                    <a:bodyPr/>
                    <a:lstStyle/>
                    <a:p>
                      <a:r>
                        <a:rPr kumimoji="1" lang="ja-JP" altLang="en-US" dirty="0" smtClean="0"/>
                        <a:t>負担なし</a:t>
                      </a:r>
                      <a:endParaRPr kumimoji="1" lang="ja-JP" altLang="en-US" dirty="0"/>
                    </a:p>
                  </a:txBody>
                  <a:tcPr/>
                </a:tc>
                <a:extLst>
                  <a:ext uri="{0D108BD9-81ED-4DB2-BD59-A6C34878D82A}">
                    <a16:rowId xmlns:a16="http://schemas.microsoft.com/office/drawing/2014/main" val="10002"/>
                  </a:ext>
                </a:extLst>
              </a:tr>
              <a:tr h="648072">
                <a:tc>
                  <a:txBody>
                    <a:bodyPr/>
                    <a:lstStyle/>
                    <a:p>
                      <a:r>
                        <a:rPr kumimoji="1" lang="ja-JP" altLang="en-US" dirty="0" smtClean="0"/>
                        <a:t>サービス担当者会議</a:t>
                      </a:r>
                      <a:endParaRPr kumimoji="1" lang="ja-JP" altLang="en-US" dirty="0"/>
                    </a:p>
                  </a:txBody>
                  <a:tcPr/>
                </a:tc>
                <a:tc>
                  <a:txBody>
                    <a:bodyPr/>
                    <a:lstStyle/>
                    <a:p>
                      <a:r>
                        <a:rPr kumimoji="1" lang="ja-JP" altLang="en-US" dirty="0" smtClean="0"/>
                        <a:t>実施する</a:t>
                      </a:r>
                      <a:endParaRPr kumimoji="1" lang="en-US" altLang="ja-JP" dirty="0" smtClean="0"/>
                    </a:p>
                    <a:p>
                      <a:r>
                        <a:rPr kumimoji="1" lang="ja-JP" altLang="en-US" dirty="0" smtClean="0"/>
                        <a:t>＊月１回のモニタリングも実施。（原則として）</a:t>
                      </a:r>
                      <a:endParaRPr kumimoji="1" lang="ja-JP" altLang="en-US" dirty="0"/>
                    </a:p>
                  </a:txBody>
                  <a:tcPr/>
                </a:tc>
                <a:extLst>
                  <a:ext uri="{0D108BD9-81ED-4DB2-BD59-A6C34878D82A}">
                    <a16:rowId xmlns:a16="http://schemas.microsoft.com/office/drawing/2014/main" val="10003"/>
                  </a:ext>
                </a:extLst>
              </a:tr>
              <a:tr h="648072">
                <a:tc>
                  <a:txBody>
                    <a:bodyPr/>
                    <a:lstStyle/>
                    <a:p>
                      <a:r>
                        <a:rPr kumimoji="1" lang="ja-JP" altLang="en-US" dirty="0" smtClean="0"/>
                        <a:t>実施方法及び事業者への支払い</a:t>
                      </a:r>
                      <a:endParaRPr kumimoji="1" lang="ja-JP" altLang="en-US" dirty="0"/>
                    </a:p>
                  </a:txBody>
                  <a:tcPr/>
                </a:tc>
                <a:tc>
                  <a:txBody>
                    <a:bodyPr/>
                    <a:lstStyle/>
                    <a:p>
                      <a:r>
                        <a:rPr kumimoji="1" lang="ja-JP" altLang="en-US" dirty="0" smtClean="0"/>
                        <a:t>○委託（最低実施人数を１０人とする。）</a:t>
                      </a:r>
                      <a:endParaRPr kumimoji="1" lang="en-US" altLang="ja-JP" dirty="0" smtClean="0"/>
                    </a:p>
                    <a:p>
                      <a:r>
                        <a:rPr kumimoji="1" lang="ja-JP" altLang="en-US" dirty="0" smtClean="0"/>
                        <a:t>○市から支払い</a:t>
                      </a:r>
                      <a:endParaRPr kumimoji="1" lang="ja-JP" altLang="en-US" dirty="0"/>
                    </a:p>
                  </a:txBody>
                  <a:tcPr/>
                </a:tc>
                <a:extLst>
                  <a:ext uri="{0D108BD9-81ED-4DB2-BD59-A6C34878D82A}">
                    <a16:rowId xmlns:a16="http://schemas.microsoft.com/office/drawing/2014/main" val="10004"/>
                  </a:ext>
                </a:extLst>
              </a:tr>
              <a:tr h="648072">
                <a:tc>
                  <a:txBody>
                    <a:bodyPr/>
                    <a:lstStyle/>
                    <a:p>
                      <a:r>
                        <a:rPr kumimoji="1" lang="ja-JP" altLang="en-US" dirty="0" smtClean="0"/>
                        <a:t>利用人数</a:t>
                      </a:r>
                      <a:endParaRPr kumimoji="1" lang="ja-JP" altLang="en-US" dirty="0"/>
                    </a:p>
                  </a:txBody>
                  <a:tcPr/>
                </a:tc>
                <a:tc>
                  <a:txBody>
                    <a:bodyPr/>
                    <a:lstStyle/>
                    <a:p>
                      <a:r>
                        <a:rPr kumimoji="1" lang="ja-JP" altLang="en-US" dirty="0" smtClean="0"/>
                        <a:t>　通所介護の運営基準を遵守した上で、提供時間帯に同一の場所を使用して、通所型サービスＣの提供を行うことは可能だが、プログラムとサービス提供を行う人員を明確に区分して行うことを想定している。</a:t>
                      </a:r>
                      <a:endParaRPr kumimoji="1" lang="ja-JP" altLang="en-US" dirty="0"/>
                    </a:p>
                  </a:txBody>
                  <a:tcPr/>
                </a:tc>
                <a:extLst>
                  <a:ext uri="{0D108BD9-81ED-4DB2-BD59-A6C34878D82A}">
                    <a16:rowId xmlns:a16="http://schemas.microsoft.com/office/drawing/2014/main" val="10005"/>
                  </a:ext>
                </a:extLst>
              </a:tr>
            </a:tbl>
          </a:graphicData>
        </a:graphic>
      </p:graphicFrame>
      <p:sp>
        <p:nvSpPr>
          <p:cNvPr id="4" name="スライド番号プレースホルダー 3"/>
          <p:cNvSpPr>
            <a:spLocks noGrp="1"/>
          </p:cNvSpPr>
          <p:nvPr>
            <p:ph type="sldNum" sz="quarter" idx="12"/>
          </p:nvPr>
        </p:nvSpPr>
        <p:spPr/>
        <p:txBody>
          <a:bodyPr/>
          <a:lstStyle/>
          <a:p>
            <a:fld id="{EF3E210C-ED37-460F-A729-4CF746DEF2D6}" type="slidenum">
              <a:rPr kumimoji="1" lang="ja-JP" altLang="en-US" smtClean="0"/>
              <a:t>7</a:t>
            </a:fld>
            <a:endParaRPr kumimoji="1" lang="ja-JP" altLang="en-US"/>
          </a:p>
        </p:txBody>
      </p:sp>
    </p:spTree>
    <p:extLst>
      <p:ext uri="{BB962C8B-B14F-4D97-AF65-F5344CB8AC3E}">
        <p14:creationId xmlns:p14="http://schemas.microsoft.com/office/powerpoint/2010/main" val="31900785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sz="2800" dirty="0"/>
              <a:t>②</a:t>
            </a:r>
            <a:r>
              <a:rPr lang="ja-JP" altLang="en-US" sz="2800" dirty="0" err="1"/>
              <a:t>ー</a:t>
            </a:r>
            <a:r>
              <a:rPr lang="ja-JP" altLang="en-US" sz="2800" dirty="0"/>
              <a:t>３　介護予防</a:t>
            </a:r>
            <a:r>
              <a:rPr lang="ja-JP" altLang="en-US" sz="2800" dirty="0" smtClean="0"/>
              <a:t>ケアマネジメント</a:t>
            </a:r>
            <a:endParaRPr kumimoji="1" lang="ja-JP" altLang="en-US" sz="2800" dirty="0"/>
          </a:p>
        </p:txBody>
      </p:sp>
      <p:sp>
        <p:nvSpPr>
          <p:cNvPr id="3" name="コンテンツ プレースホルダー 2"/>
          <p:cNvSpPr>
            <a:spLocks noGrp="1"/>
          </p:cNvSpPr>
          <p:nvPr>
            <p:ph idx="1"/>
          </p:nvPr>
        </p:nvSpPr>
        <p:spPr/>
        <p:txBody>
          <a:bodyPr/>
          <a:lstStyle/>
          <a:p>
            <a:pPr marL="0" indent="0">
              <a:buNone/>
            </a:pPr>
            <a:r>
              <a:rPr lang="ja-JP" altLang="en-US" sz="2400" dirty="0">
                <a:solidFill>
                  <a:schemeClr val="tx2"/>
                </a:solidFill>
              </a:rPr>
              <a:t>○平成２９年４月１日から始まる、本市の</a:t>
            </a:r>
            <a:r>
              <a:rPr lang="ja-JP" altLang="ja-JP" sz="2400" dirty="0">
                <a:solidFill>
                  <a:schemeClr val="tx2"/>
                </a:solidFill>
              </a:rPr>
              <a:t>介護予防ケアマネジメント</a:t>
            </a:r>
            <a:r>
              <a:rPr lang="ja-JP" altLang="en-US" sz="2400" dirty="0">
                <a:solidFill>
                  <a:schemeClr val="tx2"/>
                </a:solidFill>
              </a:rPr>
              <a:t>は、</a:t>
            </a:r>
            <a:r>
              <a:rPr lang="ja-JP" altLang="en-US" sz="2400" i="1" u="sng" dirty="0">
                <a:solidFill>
                  <a:schemeClr val="tx2"/>
                </a:solidFill>
              </a:rPr>
              <a:t>ケアマネジメントＡ</a:t>
            </a:r>
            <a:r>
              <a:rPr lang="ja-JP" altLang="en-US" sz="2400" i="1" u="sng" dirty="0" smtClean="0">
                <a:solidFill>
                  <a:schemeClr val="tx2"/>
                </a:solidFill>
              </a:rPr>
              <a:t>のみ（前回からの変更点）</a:t>
            </a:r>
            <a:r>
              <a:rPr lang="ja-JP" altLang="en-US" sz="2400" dirty="0" smtClean="0">
                <a:solidFill>
                  <a:schemeClr val="tx2"/>
                </a:solidFill>
              </a:rPr>
              <a:t>に</a:t>
            </a:r>
            <a:r>
              <a:rPr lang="ja-JP" altLang="en-US" sz="2400" dirty="0">
                <a:solidFill>
                  <a:schemeClr val="tx2"/>
                </a:solidFill>
              </a:rPr>
              <a:t>よる。</a:t>
            </a:r>
            <a:endParaRPr lang="ja-JP" altLang="ja-JP" sz="2400" dirty="0">
              <a:solidFill>
                <a:schemeClr val="tx2"/>
              </a:solidFill>
            </a:endParaRPr>
          </a:p>
          <a:p>
            <a:pPr marL="0" indent="0">
              <a:buNone/>
            </a:pPr>
            <a:endParaRPr kumimoji="1" lang="ja-JP" altLang="en-US" dirty="0"/>
          </a:p>
        </p:txBody>
      </p:sp>
      <p:sp>
        <p:nvSpPr>
          <p:cNvPr id="4" name="スライド番号プレースホルダー 3"/>
          <p:cNvSpPr>
            <a:spLocks noGrp="1"/>
          </p:cNvSpPr>
          <p:nvPr>
            <p:ph type="sldNum" sz="quarter" idx="12"/>
          </p:nvPr>
        </p:nvSpPr>
        <p:spPr>
          <a:noFill/>
          <a:ln>
            <a:noFill/>
          </a:ln>
        </p:spPr>
        <p:txBody>
          <a:bodyPr/>
          <a:lstStyle/>
          <a:p>
            <a:fld id="{EF3E210C-ED37-460F-A729-4CF746DEF2D6}" type="slidenum">
              <a:rPr kumimoji="1" lang="ja-JP" altLang="en-US" smtClean="0"/>
              <a:t>8</a:t>
            </a:fld>
            <a:endParaRPr kumimoji="1" lang="ja-JP"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708920"/>
            <a:ext cx="8064895" cy="3696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正方形/長方形 6"/>
          <p:cNvSpPr/>
          <p:nvPr/>
        </p:nvSpPr>
        <p:spPr>
          <a:xfrm>
            <a:off x="2051720" y="5517232"/>
            <a:ext cx="6264696" cy="720080"/>
          </a:xfrm>
          <a:prstGeom prst="rect">
            <a:avLst/>
          </a:prstGeom>
          <a:solidFill>
            <a:srgbClr val="EDF2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＊介護予防支援運営費が国保連を通じて報酬が支払われるのと同様、介護予　</a:t>
            </a:r>
            <a:endParaRPr kumimoji="1"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a:t>
            </a:r>
            <a:r>
              <a:rPr kumimoji="1" lang="ja-JP" altLang="en-US" sz="1400" dirty="0" smtClean="0">
                <a:solidFill>
                  <a:schemeClr val="tx1"/>
                </a:solidFill>
              </a:rPr>
              <a:t>防ケアマネマネジメント費事業費も国保連を通じて支払いが行われる。</a:t>
            </a:r>
            <a:endParaRPr kumimoji="1" lang="ja-JP" altLang="en-US" sz="1400" dirty="0">
              <a:solidFill>
                <a:schemeClr val="tx1"/>
              </a:solidFill>
            </a:endParaRPr>
          </a:p>
        </p:txBody>
      </p:sp>
      <p:sp>
        <p:nvSpPr>
          <p:cNvPr id="5" name="正方形/長方形 4"/>
          <p:cNvSpPr/>
          <p:nvPr/>
        </p:nvSpPr>
        <p:spPr>
          <a:xfrm>
            <a:off x="8229601" y="4077072"/>
            <a:ext cx="302840" cy="216024"/>
          </a:xfrm>
          <a:prstGeom prst="rect">
            <a:avLst/>
          </a:prstGeom>
          <a:solidFill>
            <a:srgbClr val="E3E9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2051718" y="4293096"/>
            <a:ext cx="6480721" cy="264267"/>
          </a:xfrm>
          <a:prstGeom prst="rect">
            <a:avLst/>
          </a:prstGeom>
          <a:solidFill>
            <a:srgbClr val="E1EC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面接によるモニタリングは３か月毎、状況に応じてサービスの変更も可能。</a:t>
            </a:r>
            <a:endParaRPr kumimoji="1" lang="ja-JP" altLang="en-US" sz="1600" dirty="0">
              <a:solidFill>
                <a:schemeClr val="tx1"/>
              </a:solidFill>
            </a:endParaRPr>
          </a:p>
        </p:txBody>
      </p:sp>
    </p:spTree>
    <p:extLst>
      <p:ext uri="{BB962C8B-B14F-4D97-AF65-F5344CB8AC3E}">
        <p14:creationId xmlns:p14="http://schemas.microsoft.com/office/powerpoint/2010/main" val="23521793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ja-JP" altLang="en-US" sz="2800" dirty="0" smtClean="0"/>
              <a:t>介護予防ケアマネジメントの報酬の詳細</a:t>
            </a:r>
            <a:endParaRPr kumimoji="1" lang="ja-JP" altLang="en-US" sz="28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747186484"/>
              </p:ext>
            </p:extLst>
          </p:nvPr>
        </p:nvGraphicFramePr>
        <p:xfrm>
          <a:off x="457200" y="1600200"/>
          <a:ext cx="8229600" cy="3034144"/>
        </p:xfrm>
        <a:graphic>
          <a:graphicData uri="http://schemas.openxmlformats.org/drawingml/2006/table">
            <a:tbl>
              <a:tblPr firstRow="1" bandRow="1">
                <a:tableStyleId>{5C22544A-7EE6-4342-B048-85BDC9FD1C3A}</a:tableStyleId>
              </a:tblPr>
              <a:tblGrid>
                <a:gridCol w="730424">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524644">
                  <a:extLst>
                    <a:ext uri="{9D8B030D-6E8A-4147-A177-3AD203B41FA5}">
                      <a16:colId xmlns:a16="http://schemas.microsoft.com/office/drawing/2014/main" val="20004"/>
                    </a:ext>
                  </a:extLst>
                </a:gridCol>
                <a:gridCol w="1347564">
                  <a:extLst>
                    <a:ext uri="{9D8B030D-6E8A-4147-A177-3AD203B41FA5}">
                      <a16:colId xmlns:a16="http://schemas.microsoft.com/office/drawing/2014/main" val="20005"/>
                    </a:ext>
                  </a:extLst>
                </a:gridCol>
                <a:gridCol w="864096">
                  <a:extLst>
                    <a:ext uri="{9D8B030D-6E8A-4147-A177-3AD203B41FA5}">
                      <a16:colId xmlns:a16="http://schemas.microsoft.com/office/drawing/2014/main" val="20006"/>
                    </a:ext>
                  </a:extLst>
                </a:gridCol>
                <a:gridCol w="874440">
                  <a:extLst>
                    <a:ext uri="{9D8B030D-6E8A-4147-A177-3AD203B41FA5}">
                      <a16:colId xmlns:a16="http://schemas.microsoft.com/office/drawing/2014/main" val="20007"/>
                    </a:ext>
                  </a:extLst>
                </a:gridCol>
              </a:tblGrid>
              <a:tr h="604664">
                <a:tc>
                  <a:txBody>
                    <a:bodyPr/>
                    <a:lstStyle/>
                    <a:p>
                      <a:r>
                        <a:rPr kumimoji="1" lang="ja-JP" altLang="en-US" dirty="0" smtClean="0"/>
                        <a:t>類型</a:t>
                      </a:r>
                      <a:endParaRPr kumimoji="1" lang="ja-JP" altLang="en-US" dirty="0"/>
                    </a:p>
                  </a:txBody>
                  <a:tcPr/>
                </a:tc>
                <a:tc>
                  <a:txBody>
                    <a:bodyPr/>
                    <a:lstStyle/>
                    <a:p>
                      <a:r>
                        <a:rPr kumimoji="1" lang="ja-JP" altLang="en-US" sz="1400" dirty="0" smtClean="0"/>
                        <a:t>利用サービス</a:t>
                      </a:r>
                      <a:endParaRPr kumimoji="1" lang="ja-JP" altLang="en-US" sz="1400" dirty="0"/>
                    </a:p>
                  </a:txBody>
                  <a:tcPr/>
                </a:tc>
                <a:tc>
                  <a:txBody>
                    <a:bodyPr/>
                    <a:lstStyle/>
                    <a:p>
                      <a:r>
                        <a:rPr kumimoji="1" lang="ja-JP" altLang="en-US" dirty="0" smtClean="0"/>
                        <a:t>実施機関</a:t>
                      </a:r>
                      <a:endParaRPr kumimoji="1" lang="ja-JP" altLang="en-US" dirty="0"/>
                    </a:p>
                  </a:txBody>
                  <a:tcPr/>
                </a:tc>
                <a:tc>
                  <a:txBody>
                    <a:bodyPr/>
                    <a:lstStyle/>
                    <a:p>
                      <a:r>
                        <a:rPr kumimoji="1" lang="ja-JP" altLang="en-US" dirty="0" smtClean="0"/>
                        <a:t>利用者</a:t>
                      </a:r>
                      <a:endParaRPr kumimoji="1" lang="ja-JP" altLang="en-US" dirty="0"/>
                    </a:p>
                  </a:txBody>
                  <a:tcPr/>
                </a:tc>
                <a:tc>
                  <a:txBody>
                    <a:bodyPr/>
                    <a:lstStyle/>
                    <a:p>
                      <a:pPr algn="ctr"/>
                      <a:r>
                        <a:rPr kumimoji="1" lang="ja-JP" altLang="en-US" dirty="0" smtClean="0"/>
                        <a:t>委託</a:t>
                      </a:r>
                      <a:endParaRPr kumimoji="1" lang="ja-JP" altLang="en-US" dirty="0"/>
                    </a:p>
                  </a:txBody>
                  <a:tcPr/>
                </a:tc>
                <a:tc>
                  <a:txBody>
                    <a:bodyPr/>
                    <a:lstStyle/>
                    <a:p>
                      <a:r>
                        <a:rPr kumimoji="1" lang="ja-JP" altLang="en-US" dirty="0" smtClean="0"/>
                        <a:t>開始月単位</a:t>
                      </a:r>
                      <a:endParaRPr kumimoji="1" lang="ja-JP" altLang="en-US" dirty="0"/>
                    </a:p>
                  </a:txBody>
                  <a:tcPr/>
                </a:tc>
                <a:tc>
                  <a:txBody>
                    <a:bodyPr/>
                    <a:lstStyle/>
                    <a:p>
                      <a:r>
                        <a:rPr kumimoji="1" lang="ja-JP" altLang="en-US" sz="1400" dirty="0" smtClean="0"/>
                        <a:t>２か月目単位</a:t>
                      </a:r>
                      <a:endParaRPr kumimoji="1" lang="ja-JP" altLang="en-US" sz="1400" dirty="0"/>
                    </a:p>
                  </a:txBody>
                  <a:tcPr/>
                </a:tc>
                <a:tc>
                  <a:txBody>
                    <a:bodyPr/>
                    <a:lstStyle/>
                    <a:p>
                      <a:r>
                        <a:rPr kumimoji="1" lang="ja-JP" altLang="en-US" sz="1400" dirty="0" smtClean="0"/>
                        <a:t>３か月目単位</a:t>
                      </a:r>
                      <a:endParaRPr kumimoji="1" lang="ja-JP" altLang="en-US" sz="1400" dirty="0"/>
                    </a:p>
                  </a:txBody>
                  <a:tcPr/>
                </a:tc>
                <a:extLst>
                  <a:ext uri="{0D108BD9-81ED-4DB2-BD59-A6C34878D82A}">
                    <a16:rowId xmlns:a16="http://schemas.microsoft.com/office/drawing/2014/main" val="10000"/>
                  </a:ext>
                </a:extLst>
              </a:tr>
              <a:tr h="2394064">
                <a:tc>
                  <a:txBody>
                    <a:bodyPr/>
                    <a:lstStyle/>
                    <a:p>
                      <a:pPr algn="ctr"/>
                      <a:r>
                        <a:rPr kumimoji="1" lang="en-US" altLang="ja-JP" dirty="0" smtClean="0"/>
                        <a:t>A</a:t>
                      </a:r>
                      <a:endParaRPr kumimoji="1" lang="ja-JP" altLang="en-US" dirty="0"/>
                    </a:p>
                  </a:txBody>
                  <a:tcPr/>
                </a:tc>
                <a:tc>
                  <a:txBody>
                    <a:bodyPr/>
                    <a:lstStyle/>
                    <a:p>
                      <a:r>
                        <a:rPr kumimoji="1" lang="ja-JP" altLang="en-US" dirty="0" smtClean="0"/>
                        <a:t>現行相当サービス</a:t>
                      </a:r>
                      <a:endParaRPr kumimoji="1" lang="ja-JP" altLang="en-US" dirty="0"/>
                    </a:p>
                  </a:txBody>
                  <a:tcPr/>
                </a:tc>
                <a:tc>
                  <a:txBody>
                    <a:bodyPr/>
                    <a:lstStyle/>
                    <a:p>
                      <a:r>
                        <a:rPr kumimoji="1" lang="ja-JP" altLang="en-US" dirty="0" smtClean="0"/>
                        <a:t>地域包括支援センター</a:t>
                      </a:r>
                      <a:endParaRPr kumimoji="1" lang="en-US" altLang="ja-JP" dirty="0" smtClean="0"/>
                    </a:p>
                    <a:p>
                      <a:endParaRPr kumimoji="1" lang="en-US" altLang="ja-JP" dirty="0" smtClean="0"/>
                    </a:p>
                    <a:p>
                      <a:r>
                        <a:rPr kumimoji="1" lang="ja-JP" altLang="en-US" dirty="0" smtClean="0"/>
                        <a:t>指定居宅介護支援事業所（地域包括支援センターからの委託）</a:t>
                      </a:r>
                      <a:endParaRPr kumimoji="1" lang="ja-JP" altLang="en-US" dirty="0"/>
                    </a:p>
                  </a:txBody>
                  <a:tcPr/>
                </a:tc>
                <a:tc>
                  <a:txBody>
                    <a:bodyPr/>
                    <a:lstStyle/>
                    <a:p>
                      <a:r>
                        <a:rPr kumimoji="1" lang="ja-JP" altLang="en-US" dirty="0" smtClean="0"/>
                        <a:t>要支援者</a:t>
                      </a:r>
                      <a:endParaRPr kumimoji="1" lang="en-US" altLang="ja-JP" dirty="0" smtClean="0"/>
                    </a:p>
                    <a:p>
                      <a:endParaRPr kumimoji="1" lang="en-US" altLang="ja-JP" dirty="0" smtClean="0"/>
                    </a:p>
                    <a:p>
                      <a:r>
                        <a:rPr kumimoji="1" lang="ja-JP" altLang="en-US" dirty="0" smtClean="0"/>
                        <a:t>事業対象者</a:t>
                      </a:r>
                      <a:endParaRPr kumimoji="1" lang="ja-JP" altLang="en-US" dirty="0"/>
                    </a:p>
                  </a:txBody>
                  <a:tcPr/>
                </a:tc>
                <a:tc>
                  <a:txBody>
                    <a:bodyPr/>
                    <a:lstStyle/>
                    <a:p>
                      <a:pPr algn="ctr"/>
                      <a:r>
                        <a:rPr kumimoji="1" lang="ja-JP" altLang="en-US" dirty="0" smtClean="0"/>
                        <a:t>可</a:t>
                      </a:r>
                      <a:endParaRPr kumimoji="1" lang="ja-JP" altLang="en-US" dirty="0"/>
                    </a:p>
                  </a:txBody>
                  <a:tcPr/>
                </a:tc>
                <a:tc>
                  <a:txBody>
                    <a:bodyPr/>
                    <a:lstStyle/>
                    <a:p>
                      <a:r>
                        <a:rPr kumimoji="1" lang="en-US" altLang="ja-JP" dirty="0" smtClean="0"/>
                        <a:t>430</a:t>
                      </a:r>
                      <a:r>
                        <a:rPr kumimoji="1" lang="ja-JP" altLang="en-US" dirty="0" smtClean="0"/>
                        <a:t>単位</a:t>
                      </a:r>
                      <a:endParaRPr kumimoji="1" lang="en-US" altLang="ja-JP" dirty="0" smtClean="0"/>
                    </a:p>
                    <a:p>
                      <a:r>
                        <a:rPr kumimoji="1" lang="ja-JP" altLang="en-US" dirty="0" smtClean="0"/>
                        <a:t>＋</a:t>
                      </a:r>
                      <a:endParaRPr kumimoji="1" lang="en-US" altLang="ja-JP" dirty="0" smtClean="0"/>
                    </a:p>
                    <a:p>
                      <a:r>
                        <a:rPr kumimoji="1" lang="ja-JP" altLang="en-US" dirty="0" smtClean="0"/>
                        <a:t>初回加算</a:t>
                      </a:r>
                      <a:endParaRPr kumimoji="1" lang="en-US" altLang="ja-JP" dirty="0" smtClean="0"/>
                    </a:p>
                    <a:p>
                      <a:r>
                        <a:rPr kumimoji="1" lang="ja-JP" altLang="en-US" dirty="0" smtClean="0"/>
                        <a:t>　３００単位</a:t>
                      </a:r>
                      <a:endParaRPr kumimoji="1" lang="ja-JP" altLang="en-US" dirty="0"/>
                    </a:p>
                  </a:txBody>
                  <a:tcPr/>
                </a:tc>
                <a:tc>
                  <a:txBody>
                    <a:bodyPr/>
                    <a:lstStyle/>
                    <a:p>
                      <a:r>
                        <a:rPr kumimoji="1" lang="ja-JP" altLang="en-US" dirty="0" smtClean="0"/>
                        <a:t>４３０単位</a:t>
                      </a:r>
                      <a:endParaRPr kumimoji="1" lang="ja-JP" altLang="en-US" dirty="0"/>
                    </a:p>
                  </a:txBody>
                  <a:tcPr/>
                </a:tc>
                <a:tc>
                  <a:txBody>
                    <a:bodyPr/>
                    <a:lstStyle/>
                    <a:p>
                      <a:r>
                        <a:rPr kumimoji="1" lang="ja-JP" altLang="en-US" dirty="0" smtClean="0"/>
                        <a:t>４３０単位</a:t>
                      </a:r>
                      <a:endParaRPr kumimoji="1" lang="en-US" altLang="ja-JP" dirty="0" smtClean="0"/>
                    </a:p>
                    <a:p>
                      <a:endParaRPr kumimoji="1" lang="ja-JP" altLang="en-US" dirty="0"/>
                    </a:p>
                  </a:txBody>
                  <a:tcPr/>
                </a:tc>
                <a:extLst>
                  <a:ext uri="{0D108BD9-81ED-4DB2-BD59-A6C34878D82A}">
                    <a16:rowId xmlns:a16="http://schemas.microsoft.com/office/drawing/2014/main" val="10001"/>
                  </a:ext>
                </a:extLst>
              </a:tr>
            </a:tbl>
          </a:graphicData>
        </a:graphic>
      </p:graphicFrame>
      <p:sp>
        <p:nvSpPr>
          <p:cNvPr id="4" name="スライド番号プレースホルダー 3"/>
          <p:cNvSpPr>
            <a:spLocks noGrp="1"/>
          </p:cNvSpPr>
          <p:nvPr>
            <p:ph type="sldNum" sz="quarter" idx="12"/>
          </p:nvPr>
        </p:nvSpPr>
        <p:spPr/>
        <p:txBody>
          <a:bodyPr/>
          <a:lstStyle/>
          <a:p>
            <a:fld id="{EF3E210C-ED37-460F-A729-4CF746DEF2D6}" type="slidenum">
              <a:rPr kumimoji="1" lang="ja-JP" altLang="en-US" smtClean="0"/>
              <a:t>9</a:t>
            </a:fld>
            <a:endParaRPr kumimoji="1" lang="ja-JP" altLang="en-US"/>
          </a:p>
        </p:txBody>
      </p:sp>
      <p:sp>
        <p:nvSpPr>
          <p:cNvPr id="6" name="正方形/長方形 5"/>
          <p:cNvSpPr/>
          <p:nvPr/>
        </p:nvSpPr>
        <p:spPr>
          <a:xfrm>
            <a:off x="1547664" y="5085184"/>
            <a:ext cx="5616624"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○地域単価は、１単位　１０．２１円です。</a:t>
            </a:r>
            <a:endParaRPr kumimoji="1" lang="ja-JP" altLang="en-US" dirty="0">
              <a:solidFill>
                <a:schemeClr val="tx1"/>
              </a:solidFill>
            </a:endParaRPr>
          </a:p>
        </p:txBody>
      </p:sp>
    </p:spTree>
    <p:extLst>
      <p:ext uri="{BB962C8B-B14F-4D97-AF65-F5344CB8AC3E}">
        <p14:creationId xmlns:p14="http://schemas.microsoft.com/office/powerpoint/2010/main" val="37424483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アングル">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1734</TotalTime>
  <Words>2349</Words>
  <Application>Microsoft Office PowerPoint</Application>
  <PresentationFormat>画面に合わせる (4:3)</PresentationFormat>
  <Paragraphs>300</Paragraphs>
  <Slides>20</Slides>
  <Notes>1</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20</vt:i4>
      </vt:variant>
    </vt:vector>
  </HeadingPairs>
  <TitlesOfParts>
    <vt:vector size="34" baseType="lpstr">
      <vt:lpstr>Franklin Gothic Book</vt:lpstr>
      <vt:lpstr>HGPｺﾞｼｯｸE</vt:lpstr>
      <vt:lpstr>HGP創英角ｺﾞｼｯｸUB</vt:lpstr>
      <vt:lpstr>HGP創英角ﾎﾟｯﾌﾟ体</vt:lpstr>
      <vt:lpstr>HG創英角ｺﾞｼｯｸUB</vt:lpstr>
      <vt:lpstr>HG明朝E</vt:lpstr>
      <vt:lpstr>ＭＳ Ｐゴシック</vt:lpstr>
      <vt:lpstr>ＭＳ 明朝</vt:lpstr>
      <vt:lpstr>Arial</vt:lpstr>
      <vt:lpstr>Calibri</vt:lpstr>
      <vt:lpstr>Century</vt:lpstr>
      <vt:lpstr>Franklin Gothic Medium</vt:lpstr>
      <vt:lpstr>Times New Roman</vt:lpstr>
      <vt:lpstr>Office ​​テーマ</vt:lpstr>
      <vt:lpstr>介護予防・日常生活支援総合事業説明会 　　（第２回　訪問型・通所型サービス事業所向け）  </vt:lpstr>
      <vt:lpstr>目次 </vt:lpstr>
      <vt:lpstr>①総合事業への移行について </vt:lpstr>
      <vt:lpstr>PowerPoint プレゼンテーション</vt:lpstr>
      <vt:lpstr>②－１　介護予防訪問・通所介護相当サービス　 </vt:lpstr>
      <vt:lpstr>②ー２　通所型サービスＣ　（基準について①）</vt:lpstr>
      <vt:lpstr>②ー２　通所型サービスＣ　（基準について②）</vt:lpstr>
      <vt:lpstr>②ー３　介護予防ケアマネジメント</vt:lpstr>
      <vt:lpstr>介護予防ケアマネジメントの報酬の詳細</vt:lpstr>
      <vt:lpstr>③　事業者指定等について</vt:lpstr>
      <vt:lpstr>　定款及び運営規定・ 　契約書・重要事項説明書の変更について</vt:lpstr>
      <vt:lpstr>市外の事業者に関して</vt:lpstr>
      <vt:lpstr>PowerPoint プレゼンテーション</vt:lpstr>
      <vt:lpstr>申請・届出とサービスコード</vt:lpstr>
      <vt:lpstr>PowerPoint プレゼンテーション</vt:lpstr>
      <vt:lpstr>要支援者のサービス利用に関する注意点</vt:lpstr>
      <vt:lpstr>④　支給限度額及び利用者負担について </vt:lpstr>
      <vt:lpstr>PowerPoint プレゼンテーション</vt:lpstr>
      <vt:lpstr>PowerPoint プレゼンテーション</vt:lpstr>
      <vt:lpstr>天理市からのお願い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介護予防・日常生活支援総合事業（訪問型サービス説明資料）</dc:title>
  <dc:creator>天理市役所</dc:creator>
  <cp:lastModifiedBy>2231</cp:lastModifiedBy>
  <cp:revision>115</cp:revision>
  <cp:lastPrinted>2017-01-31T08:59:40Z</cp:lastPrinted>
  <dcterms:created xsi:type="dcterms:W3CDTF">2016-06-27T00:24:58Z</dcterms:created>
  <dcterms:modified xsi:type="dcterms:W3CDTF">2024-04-09T00:32:04Z</dcterms:modified>
</cp:coreProperties>
</file>