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5" r:id="rId3"/>
    <p:sldId id="268" r:id="rId4"/>
    <p:sldId id="271" r:id="rId5"/>
    <p:sldId id="309" r:id="rId6"/>
    <p:sldId id="307" r:id="rId7"/>
    <p:sldId id="273" r:id="rId8"/>
    <p:sldId id="300" r:id="rId9"/>
    <p:sldId id="277" r:id="rId10"/>
    <p:sldId id="301" r:id="rId11"/>
    <p:sldId id="258" r:id="rId12"/>
    <p:sldId id="303" r:id="rId13"/>
    <p:sldId id="259" r:id="rId14"/>
    <p:sldId id="302" r:id="rId15"/>
    <p:sldId id="294" r:id="rId16"/>
    <p:sldId id="261" r:id="rId17"/>
    <p:sldId id="305" r:id="rId18"/>
    <p:sldId id="311" r:id="rId19"/>
  </p:sldIdLst>
  <p:sldSz cx="9144000" cy="6858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3A82B6D-118D-43D9-B288-BD3903883A08}">
          <p14:sldIdLst>
            <p14:sldId id="256"/>
            <p14:sldId id="265"/>
            <p14:sldId id="268"/>
            <p14:sldId id="271"/>
            <p14:sldId id="309"/>
            <p14:sldId id="307"/>
            <p14:sldId id="273"/>
            <p14:sldId id="300"/>
            <p14:sldId id="277"/>
            <p14:sldId id="301"/>
            <p14:sldId id="258"/>
            <p14:sldId id="303"/>
            <p14:sldId id="259"/>
            <p14:sldId id="302"/>
            <p14:sldId id="294"/>
            <p14:sldId id="261"/>
            <p14:sldId id="305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4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04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AD40A-4159-4203-9A88-2424F826286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9475"/>
            <a:ext cx="5389563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E4AE-A413-42A9-98F2-72DFA267F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0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D836-2B8A-4FAA-9EC7-3C19A8CDE0E7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12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2358-8357-425C-80C5-70C03C7A11CF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11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675BC-7A9C-4163-A063-696BB75419A4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00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8CD-7863-483F-88C5-9AD2CF93002B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00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0702-39CA-4DB6-856D-5DEBA67C910B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3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E20F-1549-4BA4-878E-94378D409E76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5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5D656-B5DD-4D71-BEF5-DE7D8EA47CA7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9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169E-08CB-4DFC-975F-EAB91ACD9294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50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B119-6633-4ADF-B09D-BE7FBF44DCE4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0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D9A-82C3-43CD-84A1-90FCB34369D3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6841-96E0-4DC6-AB69-937E41375031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8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C5D7-8625-460E-8B15-6629F0333A37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210C-ED37-460F-A729-4CF746DEF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0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sz="3200" dirty="0" smtClean="0"/>
              <a:t>介護予防・日常生活支援総合事業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（訪問型・通所型サービス説明資料）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2800" dirty="0" smtClean="0">
                <a:solidFill>
                  <a:schemeClr val="accent2"/>
                </a:solidFill>
              </a:rPr>
              <a:t>平成２８年　８月３１日</a:t>
            </a:r>
            <a:endParaRPr lang="en-US" altLang="ja-JP" sz="2800" dirty="0" smtClean="0">
              <a:solidFill>
                <a:schemeClr val="accent2"/>
              </a:solidFill>
            </a:endParaRPr>
          </a:p>
          <a:p>
            <a:r>
              <a:rPr lang="ja-JP" altLang="en-US" sz="2800" dirty="0" smtClean="0">
                <a:solidFill>
                  <a:schemeClr val="accent2"/>
                </a:solidFill>
              </a:rPr>
              <a:t>天理市介護福祉課地域包括ケア推進室</a:t>
            </a:r>
            <a:endParaRPr lang="en-US" altLang="ja-JP" sz="2800" dirty="0" smtClean="0">
              <a:solidFill>
                <a:schemeClr val="accent2"/>
              </a:solidFill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5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sz="3600" dirty="0" smtClean="0">
                <a:solidFill>
                  <a:prstClr val="black"/>
                </a:solidFill>
              </a:rPr>
              <a:t>②</a:t>
            </a:r>
            <a:r>
              <a:rPr lang="ja-JP" altLang="en-US" sz="3600" dirty="0" err="1" smtClean="0">
                <a:solidFill>
                  <a:prstClr val="black"/>
                </a:solidFill>
              </a:rPr>
              <a:t>ー</a:t>
            </a:r>
            <a:r>
              <a:rPr lang="ja-JP" altLang="ja-JP" sz="3600" dirty="0" smtClean="0">
                <a:solidFill>
                  <a:prstClr val="black"/>
                </a:solidFill>
              </a:rPr>
              <a:t>（</a:t>
            </a:r>
            <a:r>
              <a:rPr lang="ja-JP" altLang="ja-JP" sz="3600" dirty="0">
                <a:solidFill>
                  <a:prstClr val="black"/>
                </a:solidFill>
              </a:rPr>
              <a:t>２</a:t>
            </a:r>
            <a:r>
              <a:rPr lang="ja-JP" altLang="ja-JP" sz="3600" dirty="0" smtClean="0">
                <a:solidFill>
                  <a:prstClr val="black"/>
                </a:solidFill>
              </a:rPr>
              <a:t>）</a:t>
            </a:r>
            <a:r>
              <a:rPr lang="ja-JP" altLang="en-US" sz="3600" dirty="0" smtClean="0">
                <a:solidFill>
                  <a:prstClr val="black"/>
                </a:solidFill>
              </a:rPr>
              <a:t>－２　</a:t>
            </a:r>
            <a:r>
              <a:rPr lang="ja-JP" altLang="ja-JP" sz="3600" dirty="0" smtClean="0">
                <a:solidFill>
                  <a:prstClr val="black"/>
                </a:solidFill>
              </a:rPr>
              <a:t>一般</a:t>
            </a:r>
            <a:r>
              <a:rPr lang="ja-JP" altLang="ja-JP" sz="3600" dirty="0">
                <a:solidFill>
                  <a:prstClr val="black"/>
                </a:solidFill>
              </a:rPr>
              <a:t>介護予防事業</a:t>
            </a:r>
            <a:br>
              <a:rPr lang="ja-JP" altLang="ja-JP" sz="3600" dirty="0">
                <a:solidFill>
                  <a:prstClr val="black"/>
                </a:solidFill>
              </a:rPr>
            </a:b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lang="ja-JP" altLang="en-US" smtClean="0"/>
              <a:pPr/>
              <a:t>10</a:t>
            </a:fld>
            <a:endParaRPr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228153"/>
              </p:ext>
            </p:extLst>
          </p:nvPr>
        </p:nvGraphicFramePr>
        <p:xfrm>
          <a:off x="467544" y="1052736"/>
          <a:ext cx="8219256" cy="560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81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一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般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介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護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予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防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事</a:t>
                      </a:r>
                      <a:r>
                        <a:rPr lang="ja-JP" altLang="en-US" sz="1800" kern="100" dirty="0" smtClean="0">
                          <a:effectLst/>
                        </a:rPr>
                        <a:t>　</a:t>
                      </a:r>
                      <a:r>
                        <a:rPr lang="ja-JP" sz="1800" kern="100" dirty="0" smtClean="0">
                          <a:effectLst/>
                        </a:rPr>
                        <a:t>業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0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800" kern="100" baseline="0" dirty="0" smtClean="0">
                          <a:effectLst/>
                        </a:rPr>
                        <a:t>　</a:t>
                      </a:r>
                      <a:r>
                        <a:rPr lang="ja-JP" sz="1800" kern="100" baseline="0" dirty="0" smtClean="0">
                          <a:effectLst/>
                        </a:rPr>
                        <a:t>種</a:t>
                      </a:r>
                      <a:r>
                        <a:rPr lang="ja-JP" altLang="en-US" sz="1800" kern="100" baseline="0" dirty="0" smtClean="0">
                          <a:effectLst/>
                        </a:rPr>
                        <a:t>　　　　　　</a:t>
                      </a:r>
                      <a:r>
                        <a:rPr lang="ja-JP" sz="1800" kern="100" baseline="0" dirty="0" smtClean="0">
                          <a:effectLst/>
                        </a:rPr>
                        <a:t>別</a:t>
                      </a:r>
                      <a:endParaRPr lang="ja-JP" sz="1800" kern="100" baseline="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介護</a:t>
                      </a:r>
                      <a:r>
                        <a:rPr lang="ja-JP" sz="1800" kern="100" dirty="0" smtClean="0">
                          <a:effectLst/>
                        </a:rPr>
                        <a:t>予防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把握</a:t>
                      </a:r>
                      <a:r>
                        <a:rPr lang="ja-JP" sz="1800" kern="100" dirty="0">
                          <a:effectLst/>
                        </a:rPr>
                        <a:t>事業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介護</a:t>
                      </a:r>
                      <a:r>
                        <a:rPr lang="ja-JP" sz="1800" kern="100" dirty="0" smtClean="0">
                          <a:effectLst/>
                        </a:rPr>
                        <a:t>予防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普及</a:t>
                      </a:r>
                      <a:r>
                        <a:rPr lang="ja-JP" sz="1800" kern="100" dirty="0">
                          <a:effectLst/>
                        </a:rPr>
                        <a:t>啓発事業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地域</a:t>
                      </a:r>
                      <a:r>
                        <a:rPr lang="ja-JP" sz="1800" kern="100" dirty="0" smtClean="0">
                          <a:effectLst/>
                        </a:rPr>
                        <a:t>介護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予防</a:t>
                      </a:r>
                      <a:r>
                        <a:rPr lang="ja-JP" sz="1800" kern="100" dirty="0">
                          <a:effectLst/>
                        </a:rPr>
                        <a:t>活動支援事業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地域リハビリテーション活動支援事業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9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　　　　</a:t>
                      </a:r>
                      <a:r>
                        <a:rPr lang="ja-JP" sz="1800" kern="100" dirty="0" smtClean="0">
                          <a:effectLst/>
                        </a:rPr>
                        <a:t>内</a:t>
                      </a:r>
                      <a:r>
                        <a:rPr lang="ja-JP" altLang="en-US" sz="1800" kern="100" dirty="0" smtClean="0">
                          <a:effectLst/>
                        </a:rPr>
                        <a:t>　　　　　　　　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　　　　</a:t>
                      </a:r>
                      <a:r>
                        <a:rPr lang="ja-JP" sz="1800" kern="100" dirty="0" smtClean="0">
                          <a:effectLst/>
                        </a:rPr>
                        <a:t>容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閉じこもり等の何らかの支援を要する方を把握し、介護予防活動へつなげる。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介護予防に</a:t>
                      </a:r>
                      <a:r>
                        <a:rPr lang="ja-JP" sz="1800" kern="100" dirty="0" smtClean="0">
                          <a:effectLst/>
                        </a:rPr>
                        <a:t>関する活動</a:t>
                      </a:r>
                      <a:r>
                        <a:rPr lang="ja-JP" altLang="en-US" sz="1800" kern="100" dirty="0" smtClean="0">
                          <a:effectLst/>
                        </a:rPr>
                        <a:t>の</a:t>
                      </a:r>
                      <a:r>
                        <a:rPr lang="ja-JP" sz="1800" kern="100" dirty="0" smtClean="0">
                          <a:effectLst/>
                        </a:rPr>
                        <a:t>普及</a:t>
                      </a:r>
                      <a:r>
                        <a:rPr lang="ja-JP" sz="1800" kern="100" dirty="0">
                          <a:effectLst/>
                        </a:rPr>
                        <a:t>・啓発を行う。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地域における住民主体の介護予防活動の育成・支援を行う。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住民</a:t>
                      </a:r>
                      <a:r>
                        <a:rPr lang="ja-JP" sz="1800" kern="100" dirty="0">
                          <a:effectLst/>
                        </a:rPr>
                        <a:t>主体の活動への</a:t>
                      </a:r>
                      <a:r>
                        <a:rPr lang="ja-JP" sz="1800" kern="100" dirty="0" smtClean="0">
                          <a:effectLst/>
                        </a:rPr>
                        <a:t>リハビリテーショ</a:t>
                      </a:r>
                      <a:r>
                        <a:rPr lang="ja-JP" altLang="en-US" sz="1800" kern="100" dirty="0" smtClean="0">
                          <a:effectLst/>
                        </a:rPr>
                        <a:t>ン</a:t>
                      </a:r>
                      <a:r>
                        <a:rPr lang="ja-JP" sz="1800" kern="100" dirty="0" smtClean="0">
                          <a:effectLst/>
                        </a:rPr>
                        <a:t>専門</a:t>
                      </a:r>
                      <a:r>
                        <a:rPr lang="ja-JP" sz="1800" kern="100" dirty="0">
                          <a:effectLst/>
                        </a:rPr>
                        <a:t>職等の関与を促進し、地域における介護予防の取組みの機能強化を図る。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　　　</a:t>
                      </a:r>
                      <a:r>
                        <a:rPr lang="ja-JP" sz="1800" kern="100" dirty="0" smtClean="0">
                          <a:effectLst/>
                        </a:rPr>
                        <a:t>実施</a:t>
                      </a:r>
                      <a:r>
                        <a:rPr lang="ja-JP" sz="1800" kern="100" dirty="0">
                          <a:effectLst/>
                        </a:rPr>
                        <a:t>方法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 smtClean="0">
                          <a:effectLst/>
                        </a:rPr>
                        <a:t>包括</a:t>
                      </a:r>
                      <a:r>
                        <a:rPr lang="ja-JP" sz="1800" kern="100" dirty="0">
                          <a:effectLst/>
                        </a:rPr>
                        <a:t>支援センターで実施している実態把握業務</a:t>
                      </a:r>
                      <a:r>
                        <a:rPr lang="ja-JP" sz="1800" kern="100" dirty="0" smtClean="0">
                          <a:effectLst/>
                        </a:rPr>
                        <a:t>等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 smtClean="0">
                          <a:effectLst/>
                        </a:rPr>
                        <a:t>市立</a:t>
                      </a:r>
                      <a:r>
                        <a:rPr lang="ja-JP" sz="1800" kern="100" dirty="0">
                          <a:effectLst/>
                        </a:rPr>
                        <a:t>メディカルセンターにおける介護予防教室</a:t>
                      </a:r>
                      <a:r>
                        <a:rPr lang="ja-JP" sz="1800" kern="100" dirty="0" smtClean="0">
                          <a:effectLst/>
                        </a:rPr>
                        <a:t>、</a:t>
                      </a:r>
                      <a:r>
                        <a:rPr lang="ja-JP" altLang="en-US" sz="1800" kern="100" dirty="0" smtClean="0">
                          <a:effectLst/>
                        </a:rPr>
                        <a:t>校区公民館で実施する</a:t>
                      </a:r>
                      <a:r>
                        <a:rPr lang="ja-JP" sz="1800" kern="100" dirty="0" smtClean="0">
                          <a:effectLst/>
                        </a:rPr>
                        <a:t>「</a:t>
                      </a:r>
                      <a:r>
                        <a:rPr lang="ja-JP" sz="1800" kern="100" dirty="0">
                          <a:effectLst/>
                        </a:rPr>
                        <a:t>ふれあい教室</a:t>
                      </a:r>
                      <a:r>
                        <a:rPr lang="ja-JP" sz="1800" kern="100" dirty="0" smtClean="0">
                          <a:effectLst/>
                        </a:rPr>
                        <a:t>」</a:t>
                      </a:r>
                      <a:r>
                        <a:rPr lang="ja-JP" altLang="en-US" sz="1800" kern="100" dirty="0" smtClean="0">
                          <a:effectLst/>
                        </a:rPr>
                        <a:t>など</a:t>
                      </a:r>
                      <a:r>
                        <a:rPr lang="ja-JP" sz="1800" kern="100" dirty="0" smtClean="0">
                          <a:effectLst/>
                        </a:rPr>
                        <a:t>の</a:t>
                      </a:r>
                      <a:r>
                        <a:rPr lang="ja-JP" sz="1800" kern="100" dirty="0">
                          <a:effectLst/>
                        </a:rPr>
                        <a:t>継続・</a:t>
                      </a:r>
                      <a:r>
                        <a:rPr lang="ja-JP" sz="1800" kern="100" dirty="0" smtClean="0">
                          <a:effectLst/>
                        </a:rPr>
                        <a:t>発展実施</a:t>
                      </a:r>
                      <a:r>
                        <a:rPr lang="ja-JP" sz="1800" kern="100" dirty="0">
                          <a:effectLst/>
                        </a:rPr>
                        <a:t>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 smtClean="0">
                          <a:effectLst/>
                        </a:rPr>
                        <a:t>介護</a:t>
                      </a:r>
                      <a:r>
                        <a:rPr lang="ja-JP" sz="1800" kern="100" dirty="0">
                          <a:effectLst/>
                        </a:rPr>
                        <a:t>支援ボランティアポイント制度等）の継続・発展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・住民（介護予防</a:t>
                      </a:r>
                      <a:r>
                        <a:rPr lang="ja-JP" sz="1800" kern="100" dirty="0" smtClean="0">
                          <a:effectLst/>
                        </a:rPr>
                        <a:t>リーダー</a:t>
                      </a:r>
                      <a:r>
                        <a:rPr lang="ja-JP" altLang="en-US" sz="1800" kern="100" dirty="0" smtClean="0">
                          <a:effectLst/>
                        </a:rPr>
                        <a:t>等</a:t>
                      </a:r>
                      <a:r>
                        <a:rPr lang="ja-JP" sz="1800" kern="100" dirty="0" smtClean="0">
                          <a:effectLst/>
                        </a:rPr>
                        <a:t>）</a:t>
                      </a:r>
                      <a:r>
                        <a:rPr lang="ja-JP" sz="1800" kern="100" dirty="0">
                          <a:effectLst/>
                        </a:rPr>
                        <a:t>主体の</a:t>
                      </a:r>
                      <a:r>
                        <a:rPr lang="ja-JP" sz="1800" kern="100" dirty="0" smtClean="0">
                          <a:effectLst/>
                        </a:rPr>
                        <a:t>活動</a:t>
                      </a:r>
                      <a:r>
                        <a:rPr lang="ja-JP" altLang="en-US" sz="1800" kern="100" dirty="0" smtClean="0">
                          <a:effectLst/>
                        </a:rPr>
                        <a:t>等の</a:t>
                      </a:r>
                      <a:r>
                        <a:rPr lang="ja-JP" sz="1800" kern="100" dirty="0" smtClean="0">
                          <a:effectLst/>
                        </a:rPr>
                        <a:t>支援</a:t>
                      </a:r>
                      <a:r>
                        <a:rPr lang="ja-JP" sz="1800" kern="100" dirty="0">
                          <a:effectLst/>
                        </a:rPr>
                        <a:t>。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>
                          <a:effectLst/>
                        </a:rPr>
                        <a:t>研修等による介護予防リーダーの育成、介護予防の取組みの普及啓発。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873" marR="648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09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sz="3600" dirty="0" smtClean="0"/>
              <a:t>③</a:t>
            </a:r>
            <a:r>
              <a:rPr lang="ja-JP" altLang="en-US" sz="3600" dirty="0" err="1" smtClean="0"/>
              <a:t>ー</a:t>
            </a:r>
            <a:r>
              <a:rPr lang="ja-JP" altLang="en-US" sz="3600" dirty="0" smtClean="0"/>
              <a:t>１　</a:t>
            </a:r>
            <a:r>
              <a:rPr lang="ja-JP" altLang="ja-JP" sz="3600" dirty="0" smtClean="0"/>
              <a:t>総合</a:t>
            </a:r>
            <a:r>
              <a:rPr lang="ja-JP" altLang="ja-JP" sz="3600" dirty="0"/>
              <a:t>事業の指定事業者について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　 </a:t>
            </a:r>
            <a:r>
              <a:rPr lang="ja-JP" altLang="ja-JP" dirty="0" smtClean="0"/>
              <a:t>平成</a:t>
            </a:r>
            <a:r>
              <a:rPr lang="ja-JP" altLang="ja-JP" dirty="0"/>
              <a:t>２７年４月１日時点で、全国の事業所（介護</a:t>
            </a:r>
            <a:r>
              <a:rPr lang="ja-JP" altLang="ja-JP" dirty="0" smtClean="0"/>
              <a:t>予防訪問介護</a:t>
            </a:r>
            <a:r>
              <a:rPr lang="ja-JP" altLang="ja-JP" dirty="0"/>
              <a:t>及び介護予防通所介護事業所）が</a:t>
            </a:r>
            <a:r>
              <a:rPr lang="ja-JP" altLang="ja-JP" dirty="0" smtClean="0"/>
              <a:t>総合事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ja-JP" dirty="0" smtClean="0"/>
              <a:t>業の</a:t>
            </a:r>
            <a:r>
              <a:rPr lang="ja-JP" altLang="ja-JP" dirty="0"/>
              <a:t>「</a:t>
            </a:r>
            <a:r>
              <a:rPr lang="ja-JP" altLang="ja-JP" dirty="0" smtClean="0"/>
              <a:t>みなし</a:t>
            </a:r>
            <a:r>
              <a:rPr lang="ja-JP" altLang="ja-JP" dirty="0"/>
              <a:t>指定事業所」となって</a:t>
            </a:r>
            <a:r>
              <a:rPr lang="ja-JP" altLang="ja-JP" dirty="0" smtClean="0"/>
              <a:t>い</a:t>
            </a:r>
            <a:r>
              <a:rPr lang="ja-JP" altLang="en-US" dirty="0" smtClean="0"/>
              <a:t>る</a:t>
            </a:r>
            <a:r>
              <a:rPr lang="ja-JP" altLang="ja-JP" dirty="0" smtClean="0"/>
              <a:t>ので</a:t>
            </a:r>
            <a:r>
              <a:rPr lang="ja-JP" altLang="ja-JP" dirty="0"/>
              <a:t>、特別な</a:t>
            </a:r>
            <a:r>
              <a:rPr lang="ja-JP" altLang="ja-JP" dirty="0" smtClean="0"/>
              <a:t>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ja-JP" dirty="0" smtClean="0"/>
              <a:t>続き</a:t>
            </a:r>
            <a:r>
              <a:rPr lang="ja-JP" altLang="ja-JP" dirty="0"/>
              <a:t>なしに</a:t>
            </a:r>
            <a:r>
              <a:rPr lang="ja-JP" altLang="ja-JP" dirty="0" smtClean="0"/>
              <a:t>指定事</a:t>
            </a:r>
            <a:r>
              <a:rPr lang="ja-JP" altLang="ja-JP" dirty="0"/>
              <a:t>業者となって</a:t>
            </a:r>
            <a:r>
              <a:rPr lang="ja-JP" altLang="ja-JP" dirty="0" smtClean="0"/>
              <a:t>い</a:t>
            </a:r>
            <a:r>
              <a:rPr lang="ja-JP" altLang="en-US" dirty="0" smtClean="0"/>
              <a:t>る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　</a:t>
            </a:r>
            <a:r>
              <a:rPr lang="ja-JP" altLang="en-US" u="sng" dirty="0" smtClean="0">
                <a:latin typeface="+mn-ea"/>
              </a:rPr>
              <a:t>    </a:t>
            </a:r>
            <a:r>
              <a:rPr lang="ja-JP" altLang="en-US" u="sng" dirty="0" smtClean="0">
                <a:solidFill>
                  <a:srgbClr val="002060"/>
                </a:solidFill>
                <a:latin typeface="+mn-ea"/>
              </a:rPr>
              <a:t>なお、この「みなし」の期間は平成３０年３月３１日</a:t>
            </a:r>
            <a:endParaRPr lang="en-US" altLang="ja-JP" u="sng" dirty="0" smtClean="0">
              <a:solidFill>
                <a:srgbClr val="00206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  <a:latin typeface="+mn-ea"/>
              </a:rPr>
              <a:t>   </a:t>
            </a:r>
            <a:r>
              <a:rPr lang="ja-JP" altLang="en-US" u="sng" dirty="0" smtClean="0">
                <a:solidFill>
                  <a:srgbClr val="002060"/>
                </a:solidFill>
                <a:latin typeface="+mn-ea"/>
              </a:rPr>
              <a:t>までで、平成３０年４月１日以降は、天理市への指定</a:t>
            </a:r>
            <a:endParaRPr lang="en-US" altLang="ja-JP" u="sng" dirty="0" smtClean="0">
              <a:solidFill>
                <a:srgbClr val="00206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  <a:latin typeface="+mn-ea"/>
              </a:rPr>
              <a:t>  </a:t>
            </a:r>
            <a:r>
              <a:rPr lang="ja-JP" altLang="en-US" u="sng" dirty="0" smtClean="0">
                <a:solidFill>
                  <a:srgbClr val="002060"/>
                </a:solidFill>
                <a:latin typeface="+mn-ea"/>
              </a:rPr>
              <a:t>申請が必要。（指定申請の詳細は、後日。）</a:t>
            </a:r>
            <a:endParaRPr lang="en-US" altLang="ja-JP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ja-JP" altLang="ja-JP" dirty="0"/>
          </a:p>
          <a:p>
            <a:r>
              <a:rPr lang="en-US" altLang="ja-JP" u="sng" dirty="0" smtClean="0">
                <a:solidFill>
                  <a:srgbClr val="002060"/>
                </a:solidFill>
              </a:rPr>
              <a:t>    </a:t>
            </a:r>
            <a:r>
              <a:rPr lang="ja-JP" altLang="ja-JP" u="sng" dirty="0" smtClean="0">
                <a:solidFill>
                  <a:srgbClr val="002060"/>
                </a:solidFill>
              </a:rPr>
              <a:t>平成</a:t>
            </a:r>
            <a:r>
              <a:rPr lang="ja-JP" altLang="ja-JP" u="sng" dirty="0">
                <a:solidFill>
                  <a:srgbClr val="002060"/>
                </a:solidFill>
              </a:rPr>
              <a:t>２７年４月１日以降に</a:t>
            </a:r>
            <a:r>
              <a:rPr lang="ja-JP" altLang="ja-JP" u="sng" dirty="0" smtClean="0">
                <a:solidFill>
                  <a:srgbClr val="002060"/>
                </a:solidFill>
              </a:rPr>
              <a:t>新規</a:t>
            </a:r>
            <a:r>
              <a:rPr lang="ja-JP" altLang="en-US" u="sng" dirty="0">
                <a:solidFill>
                  <a:srgbClr val="002060"/>
                </a:solidFill>
              </a:rPr>
              <a:t>で</a:t>
            </a:r>
            <a:r>
              <a:rPr lang="ja-JP" altLang="ja-JP" u="sng" dirty="0" smtClean="0">
                <a:solidFill>
                  <a:srgbClr val="002060"/>
                </a:solidFill>
              </a:rPr>
              <a:t>指定</a:t>
            </a:r>
            <a:r>
              <a:rPr lang="ja-JP" altLang="en-US" u="sng" dirty="0" smtClean="0">
                <a:solidFill>
                  <a:srgbClr val="002060"/>
                </a:solidFill>
              </a:rPr>
              <a:t>された</a:t>
            </a:r>
            <a:r>
              <a:rPr lang="ja-JP" altLang="ja-JP" u="sng" dirty="0" smtClean="0">
                <a:solidFill>
                  <a:srgbClr val="002060"/>
                </a:solidFill>
              </a:rPr>
              <a:t>事業所</a:t>
            </a:r>
            <a:endParaRPr lang="en-US" altLang="ja-JP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002060"/>
                </a:solidFill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</a:rPr>
              <a:t>   </a:t>
            </a:r>
            <a:r>
              <a:rPr lang="ja-JP" altLang="ja-JP" u="sng" dirty="0" smtClean="0">
                <a:solidFill>
                  <a:srgbClr val="002060"/>
                </a:solidFill>
              </a:rPr>
              <a:t>は、</a:t>
            </a:r>
            <a:r>
              <a:rPr lang="en-US" altLang="ja-JP" u="sng" dirty="0" smtClean="0">
                <a:solidFill>
                  <a:srgbClr val="002060"/>
                </a:solidFill>
              </a:rPr>
              <a:t> </a:t>
            </a:r>
            <a:r>
              <a:rPr lang="ja-JP" altLang="ja-JP" u="sng" dirty="0" smtClean="0">
                <a:solidFill>
                  <a:srgbClr val="002060"/>
                </a:solidFill>
              </a:rPr>
              <a:t>みなし</a:t>
            </a:r>
            <a:r>
              <a:rPr lang="ja-JP" altLang="ja-JP" u="sng" dirty="0">
                <a:solidFill>
                  <a:srgbClr val="002060"/>
                </a:solidFill>
              </a:rPr>
              <a:t>指定と</a:t>
            </a:r>
            <a:r>
              <a:rPr lang="ja-JP" altLang="ja-JP" u="sng" dirty="0" smtClean="0">
                <a:solidFill>
                  <a:srgbClr val="002060"/>
                </a:solidFill>
              </a:rPr>
              <a:t>な</a:t>
            </a:r>
            <a:r>
              <a:rPr lang="ja-JP" altLang="en-US" u="sng" dirty="0" smtClean="0">
                <a:solidFill>
                  <a:srgbClr val="002060"/>
                </a:solidFill>
              </a:rPr>
              <a:t>らない</a:t>
            </a:r>
            <a:r>
              <a:rPr lang="ja-JP" altLang="ja-JP" u="sng" dirty="0" smtClean="0">
                <a:solidFill>
                  <a:srgbClr val="002060"/>
                </a:solidFill>
              </a:rPr>
              <a:t>ので</a:t>
            </a:r>
            <a:r>
              <a:rPr lang="ja-JP" altLang="ja-JP" u="sng" dirty="0">
                <a:solidFill>
                  <a:srgbClr val="002060"/>
                </a:solidFill>
              </a:rPr>
              <a:t>、天理市への指定</a:t>
            </a:r>
            <a:r>
              <a:rPr lang="ja-JP" altLang="ja-JP" u="sng" dirty="0" smtClean="0">
                <a:solidFill>
                  <a:srgbClr val="002060"/>
                </a:solidFill>
              </a:rPr>
              <a:t>申請</a:t>
            </a:r>
            <a:r>
              <a:rPr lang="en-US" altLang="ja-JP" u="sng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002060"/>
                </a:solidFill>
              </a:rPr>
              <a:t> </a:t>
            </a:r>
            <a:r>
              <a:rPr lang="en-US" altLang="ja-JP" dirty="0" smtClean="0">
                <a:solidFill>
                  <a:srgbClr val="002060"/>
                </a:solidFill>
              </a:rPr>
              <a:t>   </a:t>
            </a:r>
            <a:r>
              <a:rPr lang="ja-JP" altLang="ja-JP" u="sng" dirty="0" smtClean="0">
                <a:solidFill>
                  <a:srgbClr val="002060"/>
                </a:solidFill>
              </a:rPr>
              <a:t>が必要。</a:t>
            </a:r>
            <a:r>
              <a:rPr lang="ja-JP" altLang="en-US" u="sng" dirty="0" smtClean="0">
                <a:solidFill>
                  <a:srgbClr val="002060"/>
                </a:solidFill>
              </a:rPr>
              <a:t>（指定申請の詳細は、後日。）</a:t>
            </a:r>
            <a:endParaRPr lang="ja-JP" altLang="ja-JP" u="sng" dirty="0">
              <a:solidFill>
                <a:srgbClr val="00206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50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③－２　</a:t>
            </a:r>
            <a:r>
              <a:rPr lang="ja-JP" altLang="ja-JP" sz="3200" dirty="0" smtClean="0"/>
              <a:t>総合</a:t>
            </a:r>
            <a:r>
              <a:rPr lang="ja-JP" altLang="ja-JP" sz="3200" dirty="0"/>
              <a:t>事業の指定事業者について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ja-JP" dirty="0" smtClean="0"/>
              <a:t>みなし</a:t>
            </a:r>
            <a:r>
              <a:rPr lang="ja-JP" altLang="en-US" dirty="0" smtClean="0"/>
              <a:t>指定事業所に関して</a:t>
            </a:r>
            <a:r>
              <a:rPr lang="ja-JP" altLang="ja-JP" dirty="0" smtClean="0"/>
              <a:t>、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○</a:t>
            </a:r>
            <a:r>
              <a:rPr lang="ja-JP" altLang="ja-JP" dirty="0"/>
              <a:t>サービスの基準（人員、設備、運営）は国</a:t>
            </a:r>
            <a:r>
              <a:rPr lang="ja-JP" altLang="ja-JP" dirty="0" smtClean="0"/>
              <a:t>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ja-JP" altLang="ja-JP" dirty="0" smtClean="0"/>
              <a:t>省令</a:t>
            </a:r>
            <a:r>
              <a:rPr lang="ja-JP" altLang="ja-JP" dirty="0"/>
              <a:t>で</a:t>
            </a:r>
            <a:r>
              <a:rPr lang="ja-JP" altLang="ja-JP" dirty="0" smtClean="0"/>
              <a:t>定めた</a:t>
            </a:r>
            <a:r>
              <a:rPr lang="ja-JP" altLang="en-US" dirty="0"/>
              <a:t>基準</a:t>
            </a:r>
            <a:r>
              <a:rPr lang="ja-JP" altLang="ja-JP" dirty="0"/>
              <a:t>（現行の基準と同様）</a:t>
            </a:r>
            <a:r>
              <a:rPr lang="ja-JP" altLang="en-US" dirty="0" smtClean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○</a:t>
            </a:r>
            <a:r>
              <a:rPr lang="ja-JP" altLang="ja-JP" dirty="0" smtClean="0"/>
              <a:t>訪問</a:t>
            </a:r>
            <a:r>
              <a:rPr lang="ja-JP" altLang="ja-JP" dirty="0"/>
              <a:t>介護、通所</a:t>
            </a:r>
            <a:r>
              <a:rPr lang="ja-JP" altLang="ja-JP" dirty="0" smtClean="0"/>
              <a:t>介護</a:t>
            </a:r>
            <a:r>
              <a:rPr lang="ja-JP" altLang="en-US" dirty="0" smtClean="0"/>
              <a:t>の</a:t>
            </a:r>
            <a:r>
              <a:rPr lang="ja-JP" altLang="ja-JP" dirty="0" smtClean="0"/>
              <a:t>算定単位</a:t>
            </a:r>
            <a:r>
              <a:rPr lang="ja-JP" altLang="en-US" dirty="0" smtClean="0"/>
              <a:t>は、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</a:t>
            </a:r>
            <a:r>
              <a:rPr lang="ja-JP" altLang="ja-JP" dirty="0" smtClean="0"/>
              <a:t>月あたりの</a:t>
            </a:r>
            <a:r>
              <a:rPr lang="ja-JP" altLang="ja-JP" dirty="0"/>
              <a:t>包括</a:t>
            </a:r>
            <a:r>
              <a:rPr lang="ja-JP" altLang="ja-JP" dirty="0" smtClean="0"/>
              <a:t>単位</a:t>
            </a:r>
            <a:r>
              <a:rPr lang="ja-JP" altLang="en-US" dirty="0" smtClean="0"/>
              <a:t>を予定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 また</a:t>
            </a:r>
            <a:r>
              <a:rPr lang="ja-JP" altLang="ja-JP" dirty="0" smtClean="0"/>
              <a:t>、</a:t>
            </a:r>
            <a:r>
              <a:rPr lang="ja-JP" altLang="ja-JP" dirty="0"/>
              <a:t>加算</a:t>
            </a:r>
            <a:r>
              <a:rPr lang="ja-JP" altLang="ja-JP" dirty="0" smtClean="0"/>
              <a:t>に</a:t>
            </a:r>
            <a:r>
              <a:rPr lang="ja-JP" altLang="en-US" dirty="0"/>
              <a:t>つ</a:t>
            </a:r>
            <a:r>
              <a:rPr lang="ja-JP" altLang="ja-JP" dirty="0" smtClean="0"/>
              <a:t>いて</a:t>
            </a:r>
            <a:r>
              <a:rPr lang="ja-JP" altLang="ja-JP" dirty="0"/>
              <a:t>も現行と同様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（単位数に関する詳細は、後日。）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2800" dirty="0" smtClean="0">
                <a:solidFill>
                  <a:schemeClr val="accent3">
                    <a:lumMod val="50000"/>
                  </a:schemeClr>
                </a:solidFill>
              </a:rPr>
              <a:t>＊「認知症対応型通所介護」「小規模多機能型」の</a:t>
            </a:r>
            <a:endParaRPr kumimoji="1" lang="en-US" altLang="ja-JP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lang="ja-JP" altLang="en-US" sz="2800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kumimoji="1" lang="ja-JP" altLang="en-US" sz="2800" dirty="0" smtClean="0">
                <a:solidFill>
                  <a:schemeClr val="accent3">
                    <a:lumMod val="50000"/>
                  </a:schemeClr>
                </a:solidFill>
              </a:rPr>
              <a:t>訪問、通所は移行しません。</a:t>
            </a:r>
            <a:endParaRPr kumimoji="1" lang="en-US" altLang="ja-JP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6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④－１　</a:t>
            </a:r>
            <a:r>
              <a:rPr lang="ja-JP" altLang="ja-JP" sz="3200" dirty="0" smtClean="0"/>
              <a:t>サービス</a:t>
            </a:r>
            <a:r>
              <a:rPr lang="ja-JP" altLang="ja-JP" sz="3200" dirty="0"/>
              <a:t>提供・支給限度額</a:t>
            </a:r>
            <a:br>
              <a:rPr lang="ja-JP" altLang="ja-JP" sz="3200" dirty="0"/>
            </a:b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3000" dirty="0" smtClean="0"/>
              <a:t>・</a:t>
            </a:r>
            <a:r>
              <a:rPr lang="ja-JP" altLang="en-US" sz="3000" dirty="0">
                <a:solidFill>
                  <a:srgbClr val="FF0000"/>
                </a:solidFill>
              </a:rPr>
              <a:t>従来行われていた介護予防</a:t>
            </a:r>
            <a:r>
              <a:rPr lang="ja-JP" altLang="ja-JP" sz="3000" dirty="0">
                <a:solidFill>
                  <a:srgbClr val="FF0000"/>
                </a:solidFill>
              </a:rPr>
              <a:t>訪問</a:t>
            </a:r>
            <a:r>
              <a:rPr lang="ja-JP" altLang="en-US" sz="3000" dirty="0">
                <a:solidFill>
                  <a:srgbClr val="FF0000"/>
                </a:solidFill>
              </a:rPr>
              <a:t>・通所</a:t>
            </a:r>
            <a:r>
              <a:rPr lang="ja-JP" altLang="ja-JP" sz="3000" dirty="0">
                <a:solidFill>
                  <a:srgbClr val="FF0000"/>
                </a:solidFill>
              </a:rPr>
              <a:t>介護</a:t>
            </a:r>
            <a:r>
              <a:rPr lang="ja-JP" altLang="en-US" sz="3000" dirty="0" smtClean="0">
                <a:solidFill>
                  <a:srgbClr val="FF0000"/>
                </a:solidFill>
              </a:rPr>
              <a:t>サー　　</a:t>
            </a:r>
            <a:endParaRPr lang="en-US" altLang="ja-JP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rgbClr val="FF0000"/>
                </a:solidFill>
              </a:rPr>
              <a:t>　</a:t>
            </a:r>
            <a:r>
              <a:rPr lang="ja-JP" altLang="en-US" sz="3000" dirty="0" smtClean="0">
                <a:solidFill>
                  <a:srgbClr val="FF0000"/>
                </a:solidFill>
              </a:rPr>
              <a:t>ビス</a:t>
            </a:r>
            <a:r>
              <a:rPr lang="ja-JP" altLang="ja-JP" sz="3000" dirty="0" smtClean="0"/>
              <a:t>の</a:t>
            </a:r>
            <a:r>
              <a:rPr lang="ja-JP" altLang="en-US" sz="3000" dirty="0" smtClean="0"/>
              <a:t>利用</a:t>
            </a:r>
            <a:r>
              <a:rPr lang="ja-JP" altLang="ja-JP" sz="3000" dirty="0" smtClean="0"/>
              <a:t>対象者</a:t>
            </a:r>
            <a:r>
              <a:rPr lang="ja-JP" altLang="ja-JP" sz="3000" dirty="0"/>
              <a:t>は</a:t>
            </a:r>
            <a:r>
              <a:rPr lang="ja-JP" altLang="ja-JP" sz="3000" dirty="0" smtClean="0"/>
              <a:t>要支援認定者</a:t>
            </a:r>
            <a:r>
              <a:rPr lang="ja-JP" altLang="en-US" sz="3000" dirty="0"/>
              <a:t>のみ</a:t>
            </a:r>
            <a:r>
              <a:rPr lang="ja-JP" altLang="en-US" sz="3000" dirty="0" smtClean="0"/>
              <a:t>。</a:t>
            </a:r>
            <a:endParaRPr lang="en-US" altLang="ja-JP" sz="3000" dirty="0" smtClean="0"/>
          </a:p>
          <a:p>
            <a:pPr marL="0" indent="0">
              <a:buNone/>
            </a:pP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・</a:t>
            </a:r>
            <a:r>
              <a:rPr lang="ja-JP" altLang="en-US" sz="3000" dirty="0" smtClean="0">
                <a:solidFill>
                  <a:srgbClr val="FF0000"/>
                </a:solidFill>
              </a:rPr>
              <a:t>従来行われていた二次予防に対応するもの（＝</a:t>
            </a:r>
            <a:endParaRPr lang="en-US" altLang="ja-JP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rgbClr val="FF0000"/>
                </a:solidFill>
              </a:rPr>
              <a:t>　</a:t>
            </a:r>
            <a:r>
              <a:rPr lang="ja-JP" altLang="en-US" sz="3000" dirty="0" smtClean="0">
                <a:solidFill>
                  <a:srgbClr val="FF0000"/>
                </a:solidFill>
              </a:rPr>
              <a:t>通所型サービス「Ｃ」）</a:t>
            </a:r>
            <a:r>
              <a:rPr lang="ja-JP" altLang="ja-JP" sz="3000" dirty="0" smtClean="0"/>
              <a:t>の利用</a:t>
            </a:r>
            <a:r>
              <a:rPr lang="ja-JP" altLang="en-US" sz="3000" dirty="0" smtClean="0"/>
              <a:t>対象者は要支援認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/>
              <a:t>　</a:t>
            </a:r>
            <a:r>
              <a:rPr lang="ja-JP" altLang="en-US" sz="3000" dirty="0" smtClean="0"/>
              <a:t>定者及び基本チェックリスト該当者</a:t>
            </a:r>
            <a:r>
              <a:rPr lang="ja-JP" altLang="ja-JP" sz="3000" dirty="0" smtClean="0"/>
              <a:t>。</a:t>
            </a:r>
            <a:endParaRPr lang="en-US" altLang="ja-JP" sz="3000" dirty="0" smtClean="0"/>
          </a:p>
          <a:p>
            <a:pPr marL="0" indent="0">
              <a:buNone/>
            </a:pPr>
            <a:endParaRPr lang="ja-JP" altLang="ja-JP" sz="3000" dirty="0"/>
          </a:p>
          <a:p>
            <a:pPr marL="0" indent="0">
              <a:buNone/>
            </a:pPr>
            <a:r>
              <a:rPr lang="ja-JP" altLang="ja-JP" sz="3000" dirty="0"/>
              <a:t>・４０～６４歳までの第２号被保険者の方が</a:t>
            </a:r>
            <a:r>
              <a:rPr lang="ja-JP" altLang="ja-JP" sz="3000" dirty="0" smtClean="0"/>
              <a:t>総合事</a:t>
            </a:r>
            <a:r>
              <a:rPr lang="ja-JP" altLang="en-US" sz="3000" dirty="0" smtClean="0"/>
              <a:t>　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/>
              <a:t>　</a:t>
            </a:r>
            <a:r>
              <a:rPr lang="ja-JP" altLang="ja-JP" sz="3000" dirty="0" smtClean="0"/>
              <a:t>業</a:t>
            </a:r>
            <a:r>
              <a:rPr lang="ja-JP" altLang="ja-JP" sz="3000" dirty="0"/>
              <a:t>を利用</a:t>
            </a:r>
            <a:r>
              <a:rPr lang="ja-JP" altLang="ja-JP" sz="3000" dirty="0" smtClean="0"/>
              <a:t>する場合は必ず要支援</a:t>
            </a:r>
            <a:r>
              <a:rPr lang="ja-JP" altLang="ja-JP" sz="3000" dirty="0"/>
              <a:t>認定が</a:t>
            </a:r>
            <a:r>
              <a:rPr lang="ja-JP" altLang="ja-JP" sz="3000" dirty="0" smtClean="0"/>
              <a:t>必要。</a:t>
            </a:r>
            <a:endParaRPr lang="ja-JP" altLang="ja-JP" sz="3000" dirty="0"/>
          </a:p>
          <a:p>
            <a:pPr marL="0" indent="0">
              <a:buNone/>
            </a:pPr>
            <a:endParaRPr kumimoji="1" lang="ja-JP" altLang="en-US" sz="3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50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200" dirty="0"/>
              <a:t>④</a:t>
            </a:r>
            <a:r>
              <a:rPr lang="ja-JP" altLang="en-US" sz="3200" dirty="0" smtClean="0"/>
              <a:t>－２</a:t>
            </a:r>
            <a:r>
              <a:rPr lang="ja-JP" altLang="en-US" sz="3200" dirty="0"/>
              <a:t>　</a:t>
            </a:r>
            <a:r>
              <a:rPr lang="ja-JP" altLang="ja-JP" sz="3200" dirty="0"/>
              <a:t>サービス提供・支給限度額</a:t>
            </a:r>
            <a:br>
              <a:rPr lang="ja-JP" altLang="ja-JP" sz="3200" dirty="0"/>
            </a:b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2800" dirty="0"/>
              <a:t>・利用限度額について、要支援認定の方が総合</a:t>
            </a:r>
            <a:r>
              <a:rPr lang="ja-JP" altLang="ja-JP" sz="2800" dirty="0" smtClean="0"/>
              <a:t>事業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ja-JP" sz="2800" dirty="0" smtClean="0"/>
              <a:t>を</a:t>
            </a:r>
            <a:r>
              <a:rPr lang="ja-JP" altLang="ja-JP" sz="2800" dirty="0"/>
              <a:t>利用する</a:t>
            </a:r>
            <a:r>
              <a:rPr lang="ja-JP" altLang="ja-JP" sz="2800" dirty="0" smtClean="0"/>
              <a:t>場合は</a:t>
            </a:r>
            <a:r>
              <a:rPr lang="ja-JP" altLang="ja-JP" sz="2800" dirty="0"/>
              <a:t>、現在、適用される予防給付の</a:t>
            </a:r>
            <a:r>
              <a:rPr lang="ja-JP" altLang="ja-JP" sz="2800" dirty="0" smtClean="0"/>
              <a:t>利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ja-JP" sz="2800" dirty="0" smtClean="0"/>
              <a:t>用</a:t>
            </a:r>
            <a:r>
              <a:rPr lang="ja-JP" altLang="ja-JP" sz="2800" dirty="0"/>
              <a:t>限度額の範囲内</a:t>
            </a:r>
            <a:r>
              <a:rPr lang="ja-JP" altLang="en-US" sz="2800" dirty="0"/>
              <a:t>で</a:t>
            </a:r>
            <a:r>
              <a:rPr lang="ja-JP" altLang="ja-JP" sz="2800" dirty="0"/>
              <a:t>、給付と</a:t>
            </a:r>
            <a:r>
              <a:rPr lang="ja-JP" altLang="ja-JP" sz="2800" dirty="0" smtClean="0"/>
              <a:t>総合</a:t>
            </a:r>
            <a:r>
              <a:rPr lang="ja-JP" altLang="ja-JP" sz="2800" dirty="0"/>
              <a:t>事業を一体的</a:t>
            </a:r>
            <a:r>
              <a:rPr lang="ja-JP" altLang="ja-JP" sz="2800" dirty="0" smtClean="0"/>
              <a:t>に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ja-JP" sz="2800" dirty="0" smtClean="0"/>
              <a:t>管理</a:t>
            </a:r>
            <a:r>
              <a:rPr lang="ja-JP" altLang="en-US" sz="2800" dirty="0"/>
              <a:t>する</a:t>
            </a:r>
            <a:r>
              <a:rPr lang="ja-JP" altLang="ja-JP" sz="2800" dirty="0" smtClean="0"/>
              <a:t>。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ja-JP" sz="2800" dirty="0" smtClean="0"/>
              <a:t>利用者</a:t>
            </a:r>
            <a:r>
              <a:rPr lang="ja-JP" altLang="ja-JP" sz="2800" dirty="0"/>
              <a:t>負担の割合は、予防給付と</a:t>
            </a:r>
            <a:r>
              <a:rPr lang="ja-JP" altLang="ja-JP" sz="2800" dirty="0" smtClean="0"/>
              <a:t>同様、１割負担</a:t>
            </a:r>
            <a:r>
              <a:rPr lang="ja-JP" altLang="en-US" sz="2800" dirty="0" smtClean="0"/>
              <a:t>　　　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ja-JP" altLang="ja-JP" sz="2800" dirty="0" smtClean="0"/>
              <a:t>（</a:t>
            </a:r>
            <a:r>
              <a:rPr lang="ja-JP" altLang="ja-JP" sz="2800" dirty="0"/>
              <a:t>一定以上所得者は２割）</a:t>
            </a:r>
            <a:r>
              <a:rPr lang="ja-JP" altLang="ja-JP" sz="2800" dirty="0" smtClean="0"/>
              <a:t>。</a:t>
            </a:r>
            <a:endParaRPr lang="ja-JP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97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3600" dirty="0" smtClean="0"/>
              <a:t>⑤</a:t>
            </a:r>
            <a:r>
              <a:rPr lang="ja-JP" altLang="ja-JP" sz="3600" dirty="0" smtClean="0"/>
              <a:t>介護</a:t>
            </a:r>
            <a:r>
              <a:rPr lang="ja-JP" altLang="ja-JP" sz="3600" dirty="0"/>
              <a:t>予防</a:t>
            </a:r>
            <a:r>
              <a:rPr lang="ja-JP" altLang="ja-JP" sz="3600" dirty="0" smtClean="0"/>
              <a:t>ケアマネジメント</a:t>
            </a:r>
            <a:r>
              <a:rPr lang="ja-JP" altLang="en-US" sz="3600" dirty="0"/>
              <a:t>に</a:t>
            </a:r>
            <a:r>
              <a:rPr lang="ja-JP" altLang="en-US" sz="3600" dirty="0" smtClean="0"/>
              <a:t>ついて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24744"/>
            <a:ext cx="8291264" cy="5733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ja-JP" dirty="0" smtClean="0"/>
              <a:t>利用者</a:t>
            </a:r>
            <a:r>
              <a:rPr lang="ja-JP" altLang="ja-JP" dirty="0"/>
              <a:t>の</a:t>
            </a:r>
            <a:r>
              <a:rPr lang="ja-JP" altLang="ja-JP" dirty="0" smtClean="0"/>
              <a:t>状態</a:t>
            </a:r>
            <a:r>
              <a:rPr lang="ja-JP" altLang="en-US" dirty="0" smtClean="0"/>
              <a:t>及び</a:t>
            </a:r>
            <a:r>
              <a:rPr lang="ja-JP" altLang="ja-JP" dirty="0" smtClean="0"/>
              <a:t>基本</a:t>
            </a:r>
            <a:r>
              <a:rPr lang="ja-JP" altLang="ja-JP" dirty="0"/>
              <a:t>チェックリストの結果や本人の希望</a:t>
            </a:r>
            <a:r>
              <a:rPr lang="ja-JP" altLang="ja-JP" dirty="0" smtClean="0"/>
              <a:t>するサー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ビスなど</a:t>
            </a:r>
            <a:r>
              <a:rPr lang="ja-JP" altLang="ja-JP" dirty="0"/>
              <a:t>を踏まえて、次の２つのパターンを行うことが</a:t>
            </a:r>
            <a:r>
              <a:rPr lang="ja-JP" altLang="ja-JP" dirty="0" smtClean="0"/>
              <a:t>考えら</a:t>
            </a:r>
            <a:r>
              <a:rPr lang="ja-JP" altLang="en-US" dirty="0" smtClean="0"/>
              <a:t>れる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endParaRPr lang="ja-JP" altLang="ja-JP" dirty="0"/>
          </a:p>
          <a:p>
            <a:pPr marL="0" indent="0">
              <a:buNone/>
            </a:pPr>
            <a:r>
              <a:rPr lang="ja-JP" altLang="ja-JP" dirty="0">
                <a:solidFill>
                  <a:srgbClr val="002060"/>
                </a:solidFill>
              </a:rPr>
              <a:t>①原則的な介護予防ケアマネジメント（ケアマネジメントＡ）</a:t>
            </a:r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en-US" altLang="ja-JP" dirty="0" smtClean="0"/>
              <a:t> </a:t>
            </a:r>
            <a:r>
              <a:rPr lang="ja-JP" altLang="ja-JP" dirty="0" smtClean="0"/>
              <a:t>主</a:t>
            </a:r>
            <a:r>
              <a:rPr lang="ja-JP" altLang="ja-JP" dirty="0"/>
              <a:t>に、訪問型・通所型サービスにおいて指定事業所のサービス</a:t>
            </a:r>
            <a:r>
              <a:rPr lang="ja-JP" altLang="ja-JP" dirty="0" smtClean="0"/>
              <a:t>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 </a:t>
            </a:r>
            <a:r>
              <a:rPr lang="ja-JP" altLang="ja-JP" dirty="0" smtClean="0"/>
              <a:t>利用するケース</a:t>
            </a:r>
            <a:r>
              <a:rPr lang="ja-JP" altLang="en-US" dirty="0" smtClean="0"/>
              <a:t>。通所型</a:t>
            </a:r>
            <a:r>
              <a:rPr lang="ja-JP" altLang="ja-JP" dirty="0" smtClean="0"/>
              <a:t>サービス</a:t>
            </a:r>
            <a:r>
              <a:rPr lang="ja-JP" altLang="en-US" dirty="0" smtClean="0"/>
              <a:t>「Ｃ」</a:t>
            </a:r>
            <a:r>
              <a:rPr lang="ja-JP" altLang="ja-JP" dirty="0" smtClean="0"/>
              <a:t>を</a:t>
            </a:r>
            <a:r>
              <a:rPr lang="ja-JP" altLang="ja-JP" dirty="0"/>
              <a:t>組み合わせた複数</a:t>
            </a:r>
            <a:r>
              <a:rPr lang="ja-JP" altLang="ja-JP" dirty="0" smtClean="0"/>
              <a:t>のサー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en-US" dirty="0" smtClean="0"/>
              <a:t> </a:t>
            </a:r>
            <a:r>
              <a:rPr lang="ja-JP" altLang="ja-JP" dirty="0" smtClean="0"/>
              <a:t>ビス</a:t>
            </a:r>
            <a:r>
              <a:rPr lang="ja-JP" altLang="ja-JP" dirty="0"/>
              <a:t>を</a:t>
            </a:r>
            <a:r>
              <a:rPr lang="ja-JP" altLang="ja-JP" dirty="0" smtClean="0"/>
              <a:t>利用するケース。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ja-JP" dirty="0" smtClean="0">
                <a:solidFill>
                  <a:srgbClr val="002060"/>
                </a:solidFill>
              </a:rPr>
              <a:t>②</a:t>
            </a:r>
            <a:r>
              <a:rPr lang="ja-JP" altLang="ja-JP" dirty="0">
                <a:solidFill>
                  <a:srgbClr val="002060"/>
                </a:solidFill>
              </a:rPr>
              <a:t>初回のみ介護予防ケアマネジメント（ケアマネジメントＣ）</a:t>
            </a:r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en-US" altLang="ja-JP" dirty="0" smtClean="0"/>
              <a:t> </a:t>
            </a:r>
            <a:r>
              <a:rPr lang="ja-JP" altLang="ja-JP" dirty="0" smtClean="0"/>
              <a:t>ケアマネジメント</a:t>
            </a:r>
            <a:r>
              <a:rPr lang="ja-JP" altLang="ja-JP" dirty="0"/>
              <a:t>の結果</a:t>
            </a:r>
            <a:r>
              <a:rPr lang="ja-JP" altLang="ja-JP" dirty="0" smtClean="0"/>
              <a:t>、一般</a:t>
            </a:r>
            <a:r>
              <a:rPr lang="ja-JP" altLang="ja-JP" dirty="0"/>
              <a:t>介護予防事業につなげるケース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</a:t>
            </a:r>
            <a:r>
              <a:rPr lang="ja-JP" altLang="ja-JP" dirty="0" smtClean="0"/>
              <a:t>基本的</a:t>
            </a:r>
            <a:r>
              <a:rPr lang="ja-JP" altLang="ja-JP" dirty="0"/>
              <a:t>に利用開始時のみ。</a:t>
            </a:r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*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介護</a:t>
            </a:r>
            <a:r>
              <a:rPr lang="ja-JP" altLang="ja-JP" dirty="0">
                <a:solidFill>
                  <a:schemeClr val="accent6">
                    <a:lumMod val="50000"/>
                  </a:schemeClr>
                </a:solidFill>
              </a:rPr>
              <a:t>予防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支援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運営費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は</a:t>
            </a:r>
            <a:r>
              <a:rPr lang="ja-JP" altLang="ja-JP" dirty="0">
                <a:solidFill>
                  <a:schemeClr val="accent6">
                    <a:lumMod val="50000"/>
                  </a:schemeClr>
                </a:solidFill>
              </a:rPr>
              <a:t>指定事業者制度に基づき、国保連を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通じて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　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報酬が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支払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われるが、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総合事業として位置付けられた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介護予防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ケ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　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ア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マネジメント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事業費（委託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料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）は市からの直接</a:t>
            </a:r>
            <a:r>
              <a:rPr lang="ja-JP" altLang="ja-JP" dirty="0" smtClean="0">
                <a:solidFill>
                  <a:schemeClr val="accent6">
                    <a:lumMod val="50000"/>
                  </a:schemeClr>
                </a:solidFill>
              </a:rPr>
              <a:t>支払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を予定。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46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sz="3600" dirty="0" smtClean="0"/>
              <a:t>介護</a:t>
            </a:r>
            <a:r>
              <a:rPr lang="ja-JP" altLang="ja-JP" sz="3600" dirty="0"/>
              <a:t>予防</a:t>
            </a:r>
            <a:r>
              <a:rPr lang="ja-JP" altLang="ja-JP" sz="3600" dirty="0" smtClean="0"/>
              <a:t>ケアマネジメント</a:t>
            </a:r>
            <a:r>
              <a:rPr lang="ja-JP" altLang="en-US" sz="3600" dirty="0" smtClean="0"/>
              <a:t>の中身</a:t>
            </a:r>
            <a:endParaRPr lang="ja-JP" altLang="ja-JP" sz="3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861154"/>
              </p:ext>
            </p:extLst>
          </p:nvPr>
        </p:nvGraphicFramePr>
        <p:xfrm>
          <a:off x="467544" y="1604684"/>
          <a:ext cx="8208912" cy="3888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ケアマネジメントＡ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ケアマネジメントＣ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アセスメント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○（実施）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○（実施）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ケアプラン原案作成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―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サービス担当者会議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―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利用者への説明・同意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○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ケアプラン確定・交付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（○）（ケアマネジメント結果）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サービス利用開始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○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モニタリング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○</a:t>
                      </a:r>
                      <a:endParaRPr lang="ja-JP" sz="2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―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09750" y="3154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7811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1026" name="Picture 2" descr="http://www.kaigokensaku.jp/img/kouhyou/commentary/pic_flowSynthesis_section3_3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84" y="348471"/>
            <a:ext cx="864096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26724" y="147990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b="1" dirty="0">
                <a:solidFill>
                  <a:srgbClr val="004AA9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＜総合事業実施後の利用手続＞</a:t>
            </a:r>
          </a:p>
        </p:txBody>
      </p:sp>
    </p:spTree>
    <p:extLst>
      <p:ext uri="{BB962C8B-B14F-4D97-AF65-F5344CB8AC3E}">
        <p14:creationId xmlns:p14="http://schemas.microsoft.com/office/powerpoint/2010/main" val="1063683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54767"/>
              </p:ext>
            </p:extLst>
          </p:nvPr>
        </p:nvGraphicFramePr>
        <p:xfrm>
          <a:off x="755576" y="1506652"/>
          <a:ext cx="7728792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3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411">
                <a:tc gridSpan="2"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年　　　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00050"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内　　　　　容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517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平成２８年度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４～６月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７～９月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・</a:t>
                      </a:r>
                      <a:r>
                        <a:rPr lang="ja-JP" altLang="en-US" sz="1400" kern="100" dirty="0" smtClean="0">
                          <a:effectLst/>
                        </a:rPr>
                        <a:t>実施予定サービスに関する事業者向け説明会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・</a:t>
                      </a:r>
                      <a:r>
                        <a:rPr lang="ja-JP" sz="1400" kern="100" dirty="0" smtClean="0">
                          <a:effectLst/>
                        </a:rPr>
                        <a:t>ケアマネジメント</a:t>
                      </a:r>
                      <a:r>
                        <a:rPr lang="ja-JP" sz="1400" kern="100" dirty="0">
                          <a:effectLst/>
                        </a:rPr>
                        <a:t>に関する</a:t>
                      </a:r>
                      <a:r>
                        <a:rPr lang="ja-JP" sz="1400" kern="100" dirty="0" smtClean="0">
                          <a:effectLst/>
                        </a:rPr>
                        <a:t>説明会</a:t>
                      </a:r>
                      <a:r>
                        <a:rPr lang="ja-JP" altLang="en-US" sz="1400" kern="100" dirty="0" smtClean="0">
                          <a:effectLst/>
                        </a:rPr>
                        <a:t>（第１回）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2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１０～１２月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・ケアマネジメントに関する</a:t>
                      </a:r>
                      <a:r>
                        <a:rPr lang="ja-JP" sz="1400" kern="100" dirty="0" smtClean="0">
                          <a:effectLst/>
                        </a:rPr>
                        <a:t>説明会</a:t>
                      </a:r>
                      <a:r>
                        <a:rPr lang="ja-JP" altLang="en-US" sz="1400" kern="100" dirty="0" smtClean="0">
                          <a:effectLst/>
                        </a:rPr>
                        <a:t>（第２回）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・指定申請等</a:t>
                      </a:r>
                      <a:r>
                        <a:rPr lang="ja-JP" sz="1400" kern="100" dirty="0">
                          <a:effectLst/>
                        </a:rPr>
                        <a:t>に関する事業者向け説明会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9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１～３月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・新規指定申請受付開始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・</a:t>
                      </a:r>
                      <a:r>
                        <a:rPr lang="ja-JP" altLang="en-US" sz="1400" kern="100" dirty="0" smtClean="0">
                          <a:effectLst/>
                        </a:rPr>
                        <a:t>給付</a:t>
                      </a:r>
                      <a:r>
                        <a:rPr lang="ja-JP" sz="1400" kern="100" dirty="0" smtClean="0">
                          <a:effectLst/>
                        </a:rPr>
                        <a:t>請求関係に関する事業者向け説明会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866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平成２９年度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４～６月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100" dirty="0" smtClean="0">
                          <a:ln w="9000" cmpd="sng">
                            <a:solidFill>
                              <a:srgbClr val="5C437A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  <a:cs typeface="Times New Roman"/>
                        </a:rPr>
                        <a:t>新　し　い　総　合　事　業　開　始</a:t>
                      </a:r>
                      <a:endParaRPr lang="en-US" altLang="ja-JP" sz="1800" b="1" kern="100" dirty="0" smtClean="0">
                        <a:ln w="9000" cmpd="sng">
                          <a:solidFill>
                            <a:srgbClr val="5C437A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ln w="9000" cmpd="sng">
                          <a:solidFill>
                            <a:srgbClr val="5C437A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・市民・事業者からの問い合わせ対応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７～９月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１０～１２月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1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１～３月</a:t>
                      </a:r>
                      <a:endParaRPr lang="ja-JP" sz="14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・総合事業みなし指定更新申請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5812" marR="4581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5971" y="767988"/>
            <a:ext cx="551304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000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4000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新しい総合事業　移行スケジュール</a:t>
            </a:r>
            <a:endParaRPr kumimoji="1" lang="ja-JP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83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目次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①介護予防・日常生活支援総合事業 実施方針について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②</a:t>
            </a:r>
            <a:r>
              <a:rPr lang="ja-JP" altLang="en-US" sz="2800" dirty="0" smtClean="0"/>
              <a:t>総合事業への移行について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③</a:t>
            </a:r>
            <a:r>
              <a:rPr kumimoji="1" lang="ja-JP" altLang="en-US" sz="2800" dirty="0" smtClean="0"/>
              <a:t>総合事業の指定事業者について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④総合事業のサービス提供・支給限度額について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⑤介護予防ケアマネジメントについて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83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922114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①</a:t>
            </a:r>
            <a:r>
              <a:rPr lang="ja-JP" altLang="ja-JP" sz="3200" dirty="0" smtClean="0"/>
              <a:t>介護</a:t>
            </a:r>
            <a:r>
              <a:rPr lang="ja-JP" altLang="ja-JP" sz="3200" dirty="0"/>
              <a:t>予防・日常生活支援総合事業実施</a:t>
            </a:r>
            <a:r>
              <a:rPr lang="ja-JP" altLang="ja-JP" sz="3200" dirty="0" smtClean="0"/>
              <a:t>方針</a:t>
            </a:r>
            <a:r>
              <a:rPr lang="ja-JP" altLang="ja-JP" sz="3200" dirty="0"/>
              <a:t/>
            </a:r>
            <a:br>
              <a:rPr lang="ja-JP" altLang="ja-JP" sz="3200" dirty="0"/>
            </a:b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ja-JP" altLang="ja-JP" sz="11200" dirty="0" smtClean="0"/>
              <a:t>１、事業の趣旨</a:t>
            </a:r>
          </a:p>
          <a:p>
            <a:pPr marL="0" indent="0">
              <a:buNone/>
            </a:pPr>
            <a:r>
              <a:rPr lang="ja-JP" altLang="ja-JP" sz="11200" dirty="0" smtClean="0"/>
              <a:t>　　</a:t>
            </a:r>
            <a:r>
              <a:rPr lang="ja-JP" altLang="en-US" sz="11200" dirty="0"/>
              <a:t> </a:t>
            </a:r>
            <a:r>
              <a:rPr lang="ja-JP" altLang="ja-JP" sz="11200" dirty="0" smtClean="0"/>
              <a:t>すべての団塊の世代が７５歳以上となる平成３７</a:t>
            </a:r>
            <a:r>
              <a:rPr lang="ja-JP" altLang="en-US" sz="11200" dirty="0" smtClean="0"/>
              <a:t>　　</a:t>
            </a:r>
            <a:endParaRPr lang="en-US" altLang="ja-JP" sz="11200" dirty="0" smtClean="0"/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en-US" sz="11200" dirty="0" smtClean="0"/>
              <a:t>年に</a:t>
            </a:r>
            <a:r>
              <a:rPr lang="ja-JP" altLang="ja-JP" sz="11200" dirty="0" smtClean="0"/>
              <a:t>向け、高齢者が住み慣れた地域で暮らし続け</a:t>
            </a:r>
            <a:r>
              <a:rPr lang="en-US" altLang="ja-JP" sz="11200" dirty="0" smtClean="0"/>
              <a:t> </a:t>
            </a:r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ja-JP" sz="11200" dirty="0" smtClean="0"/>
              <a:t>ら</a:t>
            </a:r>
            <a:r>
              <a:rPr lang="ja-JP" altLang="ja-JP" sz="11200" dirty="0" err="1" smtClean="0"/>
              <a:t>れるよう</a:t>
            </a:r>
            <a:r>
              <a:rPr lang="ja-JP" altLang="ja-JP" sz="11200" dirty="0" smtClean="0"/>
              <a:t>、</a:t>
            </a:r>
            <a:r>
              <a:rPr lang="en-US" altLang="ja-JP" sz="11200" dirty="0" smtClean="0"/>
              <a:t> </a:t>
            </a:r>
            <a:r>
              <a:rPr lang="ja-JP" altLang="ja-JP" sz="11200" dirty="0" smtClean="0"/>
              <a:t>医療、介護、介護予防、生活支援、住</a:t>
            </a:r>
            <a:r>
              <a:rPr lang="ja-JP" altLang="ja-JP" sz="11200" dirty="0" err="1" smtClean="0"/>
              <a:t>ま</a:t>
            </a:r>
            <a:r>
              <a:rPr lang="en-US" altLang="ja-JP" sz="11200" dirty="0" smtClean="0"/>
              <a:t> </a:t>
            </a:r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ja-JP" sz="11200" dirty="0" smtClean="0"/>
              <a:t>いが包括的に確保される</a:t>
            </a:r>
            <a:r>
              <a:rPr lang="ja-JP" altLang="en-US" sz="11200" dirty="0" smtClean="0"/>
              <a:t>こと</a:t>
            </a:r>
            <a:r>
              <a:rPr lang="en-US" altLang="ja-JP" sz="11200" dirty="0" smtClean="0"/>
              <a:t> </a:t>
            </a:r>
            <a:r>
              <a:rPr lang="ja-JP" altLang="ja-JP" sz="11200" dirty="0" smtClean="0"/>
              <a:t>を目指して、第</a:t>
            </a:r>
            <a:r>
              <a:rPr lang="en-US" altLang="ja-JP" sz="11200" dirty="0" smtClean="0"/>
              <a:t> </a:t>
            </a:r>
            <a:r>
              <a:rPr lang="ja-JP" altLang="ja-JP" sz="11200" dirty="0" smtClean="0"/>
              <a:t>６期</a:t>
            </a:r>
            <a:endParaRPr lang="en-US" altLang="ja-JP" sz="11200" dirty="0" smtClean="0"/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ja-JP" sz="11200" dirty="0" smtClean="0"/>
              <a:t>天理市介護保険事業計画に基づき</a:t>
            </a:r>
            <a:r>
              <a:rPr lang="ja-JP" altLang="en-US" sz="11200" dirty="0" smtClean="0"/>
              <a:t>、</a:t>
            </a:r>
            <a:r>
              <a:rPr lang="en-US" altLang="ja-JP" sz="11200" dirty="0" smtClean="0"/>
              <a:t> </a:t>
            </a:r>
            <a:r>
              <a:rPr lang="ja-JP" altLang="ja-JP" sz="11200" dirty="0" smtClean="0"/>
              <a:t>介護予防・日</a:t>
            </a:r>
            <a:endParaRPr lang="en-US" altLang="ja-JP" sz="11200" dirty="0" smtClean="0"/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ja-JP" sz="11200" dirty="0" smtClean="0"/>
              <a:t>常生活支援総</a:t>
            </a:r>
            <a:r>
              <a:rPr lang="ja-JP" altLang="en-US" sz="11200" dirty="0" smtClean="0"/>
              <a:t>合</a:t>
            </a:r>
            <a:r>
              <a:rPr lang="ja-JP" altLang="ja-JP" sz="11200" dirty="0" smtClean="0"/>
              <a:t>事業（以</a:t>
            </a:r>
            <a:r>
              <a:rPr lang="ja-JP" altLang="en-US" sz="11200" dirty="0" smtClean="0"/>
              <a:t>下</a:t>
            </a:r>
            <a:r>
              <a:rPr lang="en-US" altLang="ja-JP" sz="11200" dirty="0" smtClean="0"/>
              <a:t> </a:t>
            </a:r>
            <a:r>
              <a:rPr lang="ja-JP" altLang="en-US" sz="11200" dirty="0" smtClean="0"/>
              <a:t>「</a:t>
            </a:r>
            <a:r>
              <a:rPr lang="ja-JP" altLang="ja-JP" sz="11200" dirty="0" smtClean="0"/>
              <a:t>総合事</a:t>
            </a:r>
            <a:r>
              <a:rPr lang="ja-JP" altLang="en-US" sz="11200" dirty="0" smtClean="0"/>
              <a:t>業」</a:t>
            </a:r>
            <a:r>
              <a:rPr lang="ja-JP" altLang="ja-JP" sz="11200" dirty="0" smtClean="0"/>
              <a:t>という。）を</a:t>
            </a:r>
            <a:endParaRPr lang="en-US" altLang="ja-JP" sz="11200" dirty="0" smtClean="0"/>
          </a:p>
          <a:p>
            <a:pPr marL="0" indent="0">
              <a:buNone/>
            </a:pPr>
            <a:r>
              <a:rPr lang="ja-JP" altLang="en-US" sz="11200" dirty="0"/>
              <a:t>　</a:t>
            </a:r>
            <a:r>
              <a:rPr lang="ja-JP" altLang="ja-JP" sz="11200" dirty="0" smtClean="0"/>
              <a:t>実施する。</a:t>
            </a:r>
          </a:p>
          <a:p>
            <a:pPr marL="0" indent="0">
              <a:buNone/>
            </a:pPr>
            <a:r>
              <a:rPr lang="en-US" altLang="ja-JP" sz="5900" dirty="0" smtClean="0"/>
              <a:t> </a:t>
            </a:r>
          </a:p>
          <a:p>
            <a:pPr marL="0" indent="0">
              <a:buNone/>
            </a:pPr>
            <a:endParaRPr lang="ja-JP" altLang="ja-JP" sz="5900" dirty="0" smtClean="0"/>
          </a:p>
          <a:p>
            <a:pPr marL="0" indent="0">
              <a:buNone/>
            </a:pPr>
            <a:r>
              <a:rPr lang="ja-JP" altLang="ja-JP" sz="12800" dirty="0" smtClean="0"/>
              <a:t>２</a:t>
            </a:r>
            <a:r>
              <a:rPr lang="ja-JP" altLang="ja-JP" sz="12800" dirty="0"/>
              <a:t>、実施時期</a:t>
            </a:r>
          </a:p>
          <a:p>
            <a:pPr marL="0" indent="0">
              <a:buNone/>
            </a:pPr>
            <a:r>
              <a:rPr lang="ja-JP" altLang="en-US" sz="12800" dirty="0" smtClean="0"/>
              <a:t>　</a:t>
            </a:r>
            <a:r>
              <a:rPr lang="ja-JP" altLang="ja-JP" sz="12800" dirty="0"/>
              <a:t>　平成２９年４月１日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97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920880" cy="5112568"/>
          </a:xfrm>
        </p:spPr>
        <p:txBody>
          <a:bodyPr>
            <a:noAutofit/>
          </a:bodyPr>
          <a:lstStyle/>
          <a:p>
            <a:pPr algn="l"/>
            <a:r>
              <a:rPr lang="ja-JP" altLang="ja-JP" sz="3200" dirty="0"/>
              <a:t>３、実施</a:t>
            </a:r>
            <a:r>
              <a:rPr lang="ja-JP" altLang="ja-JP" sz="3200" dirty="0" smtClean="0"/>
              <a:t>方針</a:t>
            </a:r>
            <a:r>
              <a:rPr lang="ja-JP" altLang="en-US" sz="3200" dirty="0" smtClean="0"/>
              <a:t>及び内容</a:t>
            </a:r>
            <a:r>
              <a:rPr lang="ja-JP" altLang="ja-JP" sz="3200" dirty="0"/>
              <a:t/>
            </a:r>
            <a:br>
              <a:rPr lang="ja-JP" altLang="ja-JP" sz="3200" dirty="0"/>
            </a:br>
            <a:r>
              <a:rPr lang="ja-JP" altLang="en-US" sz="3200" dirty="0" smtClean="0">
                <a:solidFill>
                  <a:srgbClr val="FF0000"/>
                </a:solidFill>
              </a:rPr>
              <a:t>○</a:t>
            </a:r>
            <a:r>
              <a:rPr lang="ja-JP" altLang="ja-JP" sz="3200" dirty="0" smtClean="0">
                <a:solidFill>
                  <a:srgbClr val="FF0000"/>
                </a:solidFill>
              </a:rPr>
              <a:t>市域</a:t>
            </a:r>
            <a:r>
              <a:rPr lang="ja-JP" altLang="ja-JP" sz="3200" dirty="0">
                <a:solidFill>
                  <a:srgbClr val="FF0000"/>
                </a:solidFill>
              </a:rPr>
              <a:t>の実情に応じた多様な提供主体</a:t>
            </a:r>
            <a:r>
              <a:rPr lang="ja-JP" altLang="ja-JP" sz="3200" dirty="0" smtClean="0">
                <a:solidFill>
                  <a:srgbClr val="FF0000"/>
                </a:solidFill>
              </a:rPr>
              <a:t>に</a:t>
            </a:r>
            <a:r>
              <a:rPr lang="ja-JP" altLang="ja-JP" sz="3200" dirty="0" err="1" smtClean="0">
                <a:solidFill>
                  <a:srgbClr val="FF0000"/>
                </a:solidFill>
              </a:rPr>
              <a:t>よ</a:t>
            </a:r>
            <a:r>
              <a:rPr lang="ja-JP" altLang="en-US" sz="3200" dirty="0" smtClean="0">
                <a:solidFill>
                  <a:srgbClr val="FF0000"/>
                </a:solidFill>
              </a:rPr>
              <a:t>　　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ja-JP" altLang="en-US" sz="3200" dirty="0" smtClean="0">
                <a:solidFill>
                  <a:srgbClr val="FF0000"/>
                </a:solidFill>
              </a:rPr>
              <a:t>　</a:t>
            </a:r>
            <a:r>
              <a:rPr lang="ja-JP" altLang="ja-JP" sz="3200" dirty="0" err="1" smtClean="0">
                <a:solidFill>
                  <a:srgbClr val="FF0000"/>
                </a:solidFill>
              </a:rPr>
              <a:t>る</a:t>
            </a:r>
            <a:r>
              <a:rPr lang="ja-JP" altLang="ja-JP" sz="3200" dirty="0">
                <a:solidFill>
                  <a:srgbClr val="FF0000"/>
                </a:solidFill>
              </a:rPr>
              <a:t>生活支援・介護予防サービスの</a:t>
            </a:r>
            <a:r>
              <a:rPr lang="ja-JP" altLang="ja-JP" sz="3200" dirty="0" smtClean="0">
                <a:solidFill>
                  <a:srgbClr val="FF0000"/>
                </a:solidFill>
              </a:rPr>
              <a:t>充実</a:t>
            </a:r>
            <a:r>
              <a:rPr lang="ja-JP" altLang="en-US" sz="3200" dirty="0" smtClean="0">
                <a:solidFill>
                  <a:srgbClr val="FF0000"/>
                </a:solidFill>
              </a:rPr>
              <a:t>。○</a:t>
            </a:r>
            <a:r>
              <a:rPr lang="ja-JP" altLang="ja-JP" sz="3200" dirty="0" smtClean="0">
                <a:solidFill>
                  <a:srgbClr val="FF0000"/>
                </a:solidFill>
              </a:rPr>
              <a:t>地域</a:t>
            </a:r>
            <a:r>
              <a:rPr lang="ja-JP" altLang="ja-JP" sz="3200" dirty="0">
                <a:solidFill>
                  <a:srgbClr val="FF0000"/>
                </a:solidFill>
              </a:rPr>
              <a:t>住民の主体的な社会参加の促進と</a:t>
            </a:r>
            <a:r>
              <a:rPr lang="ja-JP" altLang="ja-JP" sz="3200" dirty="0" smtClean="0">
                <a:solidFill>
                  <a:srgbClr val="FF0000"/>
                </a:solidFill>
              </a:rPr>
              <a:t>支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ja-JP" altLang="en-US" sz="3200" dirty="0">
                <a:solidFill>
                  <a:srgbClr val="FF0000"/>
                </a:solidFill>
              </a:rPr>
              <a:t>　</a:t>
            </a:r>
            <a:r>
              <a:rPr lang="ja-JP" altLang="ja-JP" sz="3200" dirty="0" err="1" smtClean="0">
                <a:solidFill>
                  <a:srgbClr val="FF0000"/>
                </a:solidFill>
              </a:rPr>
              <a:t>え合い</a:t>
            </a:r>
            <a:r>
              <a:rPr lang="ja-JP" altLang="ja-JP" sz="3200" dirty="0" err="1">
                <a:solidFill>
                  <a:srgbClr val="FF0000"/>
                </a:solidFill>
              </a:rPr>
              <a:t>に</a:t>
            </a:r>
            <a:r>
              <a:rPr lang="ja-JP" altLang="ja-JP" sz="3200" dirty="0">
                <a:solidFill>
                  <a:srgbClr val="FF0000"/>
                </a:solidFill>
              </a:rPr>
              <a:t>よる</a:t>
            </a:r>
            <a:r>
              <a:rPr lang="ja-JP" altLang="ja-JP" sz="3200" dirty="0" smtClean="0">
                <a:solidFill>
                  <a:srgbClr val="FF0000"/>
                </a:solidFill>
              </a:rPr>
              <a:t>地域づくり</a:t>
            </a:r>
            <a:r>
              <a:rPr lang="ja-JP" altLang="en-US" sz="3200" dirty="0" smtClean="0">
                <a:solidFill>
                  <a:srgbClr val="FF0000"/>
                </a:solidFill>
              </a:rPr>
              <a:t>の</a:t>
            </a:r>
            <a:r>
              <a:rPr lang="ja-JP" altLang="ja-JP" sz="3200" dirty="0" smtClean="0">
                <a:solidFill>
                  <a:srgbClr val="FF0000"/>
                </a:solidFill>
              </a:rPr>
              <a:t>推進</a:t>
            </a:r>
            <a:r>
              <a:rPr lang="ja-JP" altLang="en-US" sz="3200" dirty="0" smtClean="0">
                <a:solidFill>
                  <a:srgbClr val="FF0000"/>
                </a:solidFill>
              </a:rPr>
              <a:t>。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ja-JP" altLang="en-US" sz="3200" dirty="0">
                <a:solidFill>
                  <a:srgbClr val="FF0000"/>
                </a:solidFill>
              </a:rPr>
              <a:t>○</a:t>
            </a:r>
            <a:r>
              <a:rPr lang="ja-JP" altLang="ja-JP" sz="3200" dirty="0" smtClean="0">
                <a:solidFill>
                  <a:srgbClr val="FF0000"/>
                </a:solidFill>
              </a:rPr>
              <a:t>効率的</a:t>
            </a:r>
            <a:r>
              <a:rPr lang="ja-JP" altLang="ja-JP" sz="3200" dirty="0">
                <a:solidFill>
                  <a:srgbClr val="FF0000"/>
                </a:solidFill>
              </a:rPr>
              <a:t>な費用配分に</a:t>
            </a:r>
            <a:r>
              <a:rPr lang="ja-JP" altLang="ja-JP" sz="3200" dirty="0" smtClean="0">
                <a:solidFill>
                  <a:srgbClr val="FF0000"/>
                </a:solidFill>
              </a:rPr>
              <a:t>よ</a:t>
            </a:r>
            <a:r>
              <a:rPr lang="ja-JP" altLang="en-US" sz="3200" dirty="0" smtClean="0">
                <a:solidFill>
                  <a:srgbClr val="FF0000"/>
                </a:solidFill>
              </a:rPr>
              <a:t>る</a:t>
            </a:r>
            <a:r>
              <a:rPr lang="ja-JP" altLang="ja-JP" sz="3200" dirty="0" smtClean="0">
                <a:solidFill>
                  <a:srgbClr val="FF0000"/>
                </a:solidFill>
              </a:rPr>
              <a:t>、</a:t>
            </a:r>
            <a:r>
              <a:rPr lang="ja-JP" altLang="ja-JP" sz="3200" dirty="0">
                <a:solidFill>
                  <a:srgbClr val="FF0000"/>
                </a:solidFill>
              </a:rPr>
              <a:t>介護保険</a:t>
            </a:r>
            <a:r>
              <a:rPr lang="ja-JP" altLang="ja-JP" sz="3200" dirty="0" smtClean="0">
                <a:solidFill>
                  <a:srgbClr val="FF0000"/>
                </a:solidFill>
              </a:rPr>
              <a:t>制度</a:t>
            </a:r>
            <a:r>
              <a:rPr lang="ja-JP" altLang="en-US" sz="3200" dirty="0" smtClean="0">
                <a:solidFill>
                  <a:srgbClr val="FF0000"/>
                </a:solidFill>
              </a:rPr>
              <a:t>　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ja-JP" altLang="en-US" sz="3200" dirty="0">
                <a:solidFill>
                  <a:srgbClr val="FF0000"/>
                </a:solidFill>
              </a:rPr>
              <a:t>　</a:t>
            </a:r>
            <a:r>
              <a:rPr lang="ja-JP" altLang="ja-JP" sz="3200" dirty="0" smtClean="0">
                <a:solidFill>
                  <a:srgbClr val="FF0000"/>
                </a:solidFill>
              </a:rPr>
              <a:t>の</a:t>
            </a:r>
            <a:r>
              <a:rPr lang="ja-JP" altLang="ja-JP" sz="3200" dirty="0">
                <a:solidFill>
                  <a:srgbClr val="FF0000"/>
                </a:solidFill>
              </a:rPr>
              <a:t>安定的・継続的な運営を</a:t>
            </a:r>
            <a:r>
              <a:rPr lang="ja-JP" altLang="ja-JP" sz="3200" dirty="0" smtClean="0">
                <a:solidFill>
                  <a:srgbClr val="FF0000"/>
                </a:solidFill>
              </a:rPr>
              <a:t>図る</a:t>
            </a:r>
            <a:r>
              <a:rPr lang="ja-JP" altLang="en-US" sz="3200" dirty="0" smtClean="0">
                <a:solidFill>
                  <a:srgbClr val="FF0000"/>
                </a:solidFill>
              </a:rPr>
              <a:t>。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en-US" altLang="ja-JP" sz="3200" dirty="0">
                <a:solidFill>
                  <a:srgbClr val="FF0000"/>
                </a:solidFill>
              </a:rPr>
              <a:t/>
            </a:r>
            <a:br>
              <a:rPr lang="en-US" altLang="ja-JP" sz="3200" dirty="0">
                <a:solidFill>
                  <a:srgbClr val="FF0000"/>
                </a:solidFill>
              </a:rPr>
            </a:br>
            <a:r>
              <a:rPr lang="ja-JP" altLang="en-US" sz="3200" dirty="0" smtClean="0"/>
              <a:t>　　　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これらのことを目的</a:t>
            </a:r>
            <a:r>
              <a:rPr lang="ja-JP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lang="ja-JP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</a:t>
            </a:r>
            <a:r>
              <a:rPr lang="ja-JP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総合事業を実施する</a:t>
            </a:r>
            <a:r>
              <a:rPr lang="ja-JP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3200" dirty="0" smtClean="0"/>
              <a:t>　　</a:t>
            </a:r>
            <a:endParaRPr lang="ja-JP" altLang="ja-JP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dirty="0" smtClean="0"/>
              <a:t>②</a:t>
            </a:r>
            <a:r>
              <a:rPr lang="ja-JP" altLang="ja-JP" dirty="0" smtClean="0"/>
              <a:t>総合</a:t>
            </a:r>
            <a:r>
              <a:rPr lang="ja-JP" altLang="ja-JP" dirty="0"/>
              <a:t>事業への移行について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現行の介護予防に関する事業から、スムーズに総合事業に移行するために</a:t>
            </a:r>
            <a:r>
              <a:rPr lang="ja-JP" altLang="ja-JP" dirty="0" smtClean="0"/>
              <a:t>は、</a:t>
            </a:r>
            <a:r>
              <a:rPr lang="ja-JP" altLang="en-US" dirty="0" smtClean="0"/>
              <a:t>まずは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従来行われていた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介護予防</a:t>
            </a:r>
            <a:r>
              <a:rPr lang="ja-JP" altLang="ja-JP" dirty="0" smtClean="0">
                <a:solidFill>
                  <a:srgbClr val="FF0000"/>
                </a:solidFill>
              </a:rPr>
              <a:t>訪問</a:t>
            </a:r>
            <a:r>
              <a:rPr lang="ja-JP" altLang="en-US" dirty="0" smtClean="0">
                <a:solidFill>
                  <a:srgbClr val="FF0000"/>
                </a:solidFill>
              </a:rPr>
              <a:t>・通所</a:t>
            </a:r>
            <a:r>
              <a:rPr lang="ja-JP" altLang="ja-JP" dirty="0" smtClean="0">
                <a:solidFill>
                  <a:srgbClr val="FF0000"/>
                </a:solidFill>
              </a:rPr>
              <a:t>介護</a:t>
            </a:r>
            <a:r>
              <a:rPr lang="ja-JP" altLang="en-US" dirty="0" smtClean="0">
                <a:solidFill>
                  <a:srgbClr val="FF0000"/>
                </a:solidFill>
              </a:rPr>
              <a:t>サービス</a:t>
            </a:r>
            <a:r>
              <a:rPr lang="ja-JP" altLang="ja-JP" dirty="0" smtClean="0"/>
              <a:t>と</a:t>
            </a:r>
            <a:r>
              <a:rPr lang="ja-JP" altLang="ja-JP" dirty="0" smtClean="0">
                <a:solidFill>
                  <a:srgbClr val="FF0000"/>
                </a:solidFill>
              </a:rPr>
              <a:t>二次予防に</a:t>
            </a:r>
            <a:r>
              <a:rPr lang="ja-JP" altLang="ja-JP" dirty="0">
                <a:solidFill>
                  <a:srgbClr val="FF0000"/>
                </a:solidFill>
              </a:rPr>
              <a:t>対応するもの</a:t>
            </a:r>
            <a:r>
              <a:rPr lang="ja-JP" altLang="ja-JP" dirty="0" smtClean="0">
                <a:solidFill>
                  <a:srgbClr val="FF0000"/>
                </a:solidFill>
              </a:rPr>
              <a:t>（</a:t>
            </a:r>
            <a:r>
              <a:rPr lang="en-US" altLang="ja-JP" dirty="0" smtClean="0">
                <a:solidFill>
                  <a:srgbClr val="FF0000"/>
                </a:solidFill>
              </a:rPr>
              <a:t>=</a:t>
            </a:r>
            <a:r>
              <a:rPr lang="ja-JP" altLang="en-US" dirty="0" smtClean="0">
                <a:solidFill>
                  <a:srgbClr val="FF0000"/>
                </a:solidFill>
              </a:rPr>
              <a:t>通所型</a:t>
            </a:r>
            <a:r>
              <a:rPr lang="ja-JP" altLang="ja-JP" dirty="0" smtClean="0">
                <a:solidFill>
                  <a:srgbClr val="FF0000"/>
                </a:solidFill>
              </a:rPr>
              <a:t>サービス</a:t>
            </a:r>
            <a:r>
              <a:rPr lang="ja-JP" altLang="en-US" dirty="0" smtClean="0">
                <a:solidFill>
                  <a:srgbClr val="FF0000"/>
                </a:solidFill>
              </a:rPr>
              <a:t>「Ｃ」</a:t>
            </a:r>
            <a:r>
              <a:rPr lang="ja-JP" altLang="ja-JP" dirty="0" smtClean="0">
                <a:solidFill>
                  <a:srgbClr val="FF0000"/>
                </a:solidFill>
              </a:rPr>
              <a:t>）</a:t>
            </a:r>
            <a:r>
              <a:rPr lang="ja-JP" altLang="ja-JP" dirty="0" smtClean="0"/>
              <a:t>で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移行</a:t>
            </a:r>
            <a:r>
              <a:rPr lang="ja-JP" altLang="ja-JP" dirty="0"/>
              <a:t>するのが望ましいと考える。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16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99592" y="1297594"/>
            <a:ext cx="3100820" cy="141859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正方形/長方形 2"/>
          <p:cNvSpPr>
            <a:spLocks noChangeArrowheads="1"/>
          </p:cNvSpPr>
          <p:nvPr/>
        </p:nvSpPr>
        <p:spPr bwMode="auto">
          <a:xfrm>
            <a:off x="1020629" y="1369866"/>
            <a:ext cx="982062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予防給付（要支援１・２）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2123728" y="1382815"/>
            <a:ext cx="1743483" cy="577850"/>
          </a:xfrm>
          <a:prstGeom prst="rect">
            <a:avLst/>
          </a:prstGeom>
          <a:noFill/>
          <a:ln w="25400">
            <a:solidFill>
              <a:srgbClr val="243F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訪問看護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福祉用具など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4"/>
          <p:cNvSpPr>
            <a:spLocks noChangeArrowheads="1"/>
          </p:cNvSpPr>
          <p:nvPr/>
        </p:nvSpPr>
        <p:spPr bwMode="auto">
          <a:xfrm>
            <a:off x="2123728" y="2051511"/>
            <a:ext cx="1743483" cy="5635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訪問介護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通所介護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正方形/長方形 5"/>
          <p:cNvSpPr>
            <a:spLocks noChangeArrowheads="1"/>
          </p:cNvSpPr>
          <p:nvPr/>
        </p:nvSpPr>
        <p:spPr bwMode="auto">
          <a:xfrm>
            <a:off x="899593" y="2946240"/>
            <a:ext cx="432047" cy="3003039"/>
          </a:xfrm>
          <a:prstGeom prst="rect">
            <a:avLst/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1" i="0" u="none" strike="noStrike" cap="none" normalizeH="0" baseline="0" dirty="0" smtClean="0">
                <a:ln>
                  <a:noFill/>
                </a:ln>
                <a:solidFill>
                  <a:srgbClr val="F4F1E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地域支援事業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6"/>
          <p:cNvSpPr>
            <a:spLocks noChangeArrowheads="1"/>
          </p:cNvSpPr>
          <p:nvPr/>
        </p:nvSpPr>
        <p:spPr bwMode="auto">
          <a:xfrm>
            <a:off x="1511661" y="2946239"/>
            <a:ext cx="2349368" cy="150151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二次予防事業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・介護予防教室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（運動器の機能向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上・栄養改善・口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腔機能向上）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正方形/長方形 7"/>
          <p:cNvSpPr>
            <a:spLocks noChangeArrowheads="1"/>
          </p:cNvSpPr>
          <p:nvPr/>
        </p:nvSpPr>
        <p:spPr bwMode="auto">
          <a:xfrm>
            <a:off x="1511661" y="4512047"/>
            <a:ext cx="2355549" cy="143723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一次予防事業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・介護予防教室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・介護支援ボランテ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altLang="ja-JP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ィ</a:t>
            </a: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アポイント制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正方形/長方形 8"/>
          <p:cNvSpPr>
            <a:spLocks noChangeArrowheads="1"/>
          </p:cNvSpPr>
          <p:nvPr/>
        </p:nvSpPr>
        <p:spPr bwMode="auto">
          <a:xfrm>
            <a:off x="4587962" y="1279525"/>
            <a:ext cx="3944477" cy="474506"/>
          </a:xfrm>
          <a:prstGeom prst="rect">
            <a:avLst/>
          </a:prstGeom>
          <a:noFill/>
          <a:ln w="25400">
            <a:solidFill>
              <a:srgbClr val="243F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予防給付（要支援１・２）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正方形/長方形 9"/>
          <p:cNvSpPr>
            <a:spLocks noChangeArrowheads="1"/>
          </p:cNvSpPr>
          <p:nvPr/>
        </p:nvSpPr>
        <p:spPr bwMode="auto">
          <a:xfrm>
            <a:off x="4572000" y="1960665"/>
            <a:ext cx="3384375" cy="398861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10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01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P創英角ｺﾞｼｯｸUB" pitchFamily="50" charset="-128"/>
                <a:ea typeface="HGP創英角ｺﾞｼｯｸUB" pitchFamily="50" charset="-128"/>
                <a:cs typeface="Times New Roman" pitchFamily="18" charset="0"/>
              </a:rPr>
              <a:t>介護予防・日常生活支援総合事業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GP創英角ｺﾞｼｯｸUB" pitchFamily="50" charset="-128"/>
              <a:ea typeface="HGP創英角ｺﾞｼｯｸUB" pitchFamily="50" charset="-128"/>
              <a:cs typeface="Times New Roman" pitchFamily="18" charset="0"/>
            </a:endParaRPr>
          </a:p>
          <a:p>
            <a:pPr marL="0" marR="0" lvl="0" indent="101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（１）介護予防・生活支援サービス事業</a:t>
            </a:r>
            <a:endParaRPr kumimoji="1" lang="ja-JP" altLang="ja-JP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対象：要支援１・２、基本</a:t>
            </a:r>
            <a:r>
              <a:rPr kumimoji="1" lang="ja-JP" alt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チェック</a:t>
            </a:r>
            <a:endParaRPr kumimoji="1" lang="en-US" altLang="ja-JP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</a:t>
            </a:r>
            <a:r>
              <a:rPr kumimoji="1" lang="ja-JP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</a:t>
            </a: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リスト</a:t>
            </a:r>
            <a:r>
              <a:rPr kumimoji="1" lang="ja-JP" alt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該当</a:t>
            </a: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者</a:t>
            </a:r>
            <a:endParaRPr kumimoji="1" lang="en-US" altLang="ja-JP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○訪問型サービス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・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従来型サービス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○通所型サービス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・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従来型サービス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・通所型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サービス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「Ｃ」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＝二次予防相当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サービス）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○介護予防ケアマネジメント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（２）一般介護予防事業</a:t>
            </a:r>
            <a:endParaRPr kumimoji="1" lang="ja-JP" altLang="ja-JP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1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対象：すべての</a:t>
            </a:r>
            <a:r>
              <a:rPr kumimoji="1" lang="ja-JP" alt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６５歳以上の高齢者</a:t>
            </a:r>
            <a:endParaRPr kumimoji="1" lang="ja-JP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正方形/長方形 10"/>
          <p:cNvSpPr>
            <a:spLocks noChangeArrowheads="1"/>
          </p:cNvSpPr>
          <p:nvPr/>
        </p:nvSpPr>
        <p:spPr bwMode="auto">
          <a:xfrm>
            <a:off x="8045810" y="1988197"/>
            <a:ext cx="486630" cy="3961082"/>
          </a:xfrm>
          <a:prstGeom prst="rect">
            <a:avLst/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smtClean="0">
                <a:ln>
                  <a:noFill/>
                </a:ln>
                <a:solidFill>
                  <a:srgbClr val="F4F1E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地域支援事業</a:t>
            </a:r>
            <a:endParaRPr kumimoji="1" lang="ja-JP" altLang="ja-JP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3861029" y="3217255"/>
            <a:ext cx="676567" cy="959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3898501" y="4795688"/>
            <a:ext cx="659153" cy="86995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3898502" y="2235184"/>
            <a:ext cx="689460" cy="1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右矢印 17"/>
          <p:cNvSpPr/>
          <p:nvPr/>
        </p:nvSpPr>
        <p:spPr>
          <a:xfrm rot="20948133">
            <a:off x="3872023" y="1515622"/>
            <a:ext cx="735600" cy="18659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208467" y="254169"/>
            <a:ext cx="326243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事業の内容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≪新しい総合事業の構成≫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【移行前】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7157213" y="620688"/>
            <a:ext cx="1368152" cy="50783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【</a:t>
            </a:r>
            <a:r>
              <a:rPr lang="ja-JP" altLang="en-US" dirty="0" smtClean="0"/>
              <a:t>移</a:t>
            </a:r>
            <a:r>
              <a:rPr kumimoji="1" lang="ja-JP" altLang="en-US" dirty="0" smtClean="0"/>
              <a:t>行後</a:t>
            </a:r>
            <a:r>
              <a:rPr kumimoji="1" lang="en-US" altLang="ja-JP" dirty="0" smtClean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931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sz="2900" dirty="0" smtClean="0"/>
              <a:t>②－（１）－１　</a:t>
            </a:r>
            <a:r>
              <a:rPr lang="ja-JP" altLang="ja-JP" sz="2900" dirty="0" smtClean="0"/>
              <a:t>介護</a:t>
            </a:r>
            <a:r>
              <a:rPr lang="ja-JP" altLang="ja-JP" sz="2900" dirty="0"/>
              <a:t>予防・生活支援サービス</a:t>
            </a:r>
            <a:r>
              <a:rPr lang="ja-JP" altLang="ja-JP" sz="2900" dirty="0" smtClean="0"/>
              <a:t>事業</a:t>
            </a:r>
            <a:r>
              <a:rPr lang="ja-JP" altLang="en-US" sz="2900" dirty="0" smtClean="0"/>
              <a:t>　</a:t>
            </a:r>
            <a:r>
              <a:rPr lang="ja-JP" altLang="ja-JP" sz="2900" dirty="0"/>
              <a:t/>
            </a:r>
            <a:br>
              <a:rPr lang="ja-JP" altLang="ja-JP" sz="2900" dirty="0"/>
            </a:br>
            <a:endParaRPr kumimoji="1" lang="ja-JP" altLang="en-US" sz="29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sz="4400" dirty="0" smtClean="0">
                <a:solidFill>
                  <a:schemeClr val="tx2"/>
                </a:solidFill>
              </a:rPr>
              <a:t>Ⅰ</a:t>
            </a:r>
            <a:r>
              <a:rPr lang="ja-JP" altLang="ja-JP" sz="4400" dirty="0">
                <a:solidFill>
                  <a:schemeClr val="tx2"/>
                </a:solidFill>
              </a:rPr>
              <a:t>　現行相当の訪問・通所サービス</a:t>
            </a:r>
          </a:p>
          <a:p>
            <a:pPr marL="0" indent="0">
              <a:buNone/>
            </a:pPr>
            <a:r>
              <a:rPr lang="ja-JP" altLang="ja-JP" sz="4400" dirty="0">
                <a:solidFill>
                  <a:schemeClr val="tx2"/>
                </a:solidFill>
              </a:rPr>
              <a:t>　</a:t>
            </a:r>
            <a:r>
              <a:rPr lang="en-US" altLang="ja-JP" sz="4400" dirty="0" smtClean="0">
                <a:solidFill>
                  <a:schemeClr val="tx2"/>
                </a:solidFill>
              </a:rPr>
              <a:t> </a:t>
            </a:r>
            <a:r>
              <a:rPr lang="ja-JP" altLang="ja-JP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　 </a:t>
            </a:r>
            <a:r>
              <a:rPr lang="ja-JP" altLang="ja-JP" sz="4400" dirty="0" smtClean="0">
                <a:solidFill>
                  <a:schemeClr val="tx2"/>
                </a:solidFill>
              </a:rPr>
              <a:t>総合</a:t>
            </a:r>
            <a:r>
              <a:rPr lang="ja-JP" altLang="ja-JP" sz="4400" dirty="0">
                <a:solidFill>
                  <a:schemeClr val="tx2"/>
                </a:solidFill>
              </a:rPr>
              <a:t>事業への移行を円滑に行うため</a:t>
            </a:r>
            <a:r>
              <a:rPr lang="ja-JP" altLang="ja-JP" sz="4400" dirty="0" smtClean="0">
                <a:solidFill>
                  <a:schemeClr val="tx2"/>
                </a:solidFill>
              </a:rPr>
              <a:t>、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　 </a:t>
            </a:r>
            <a:r>
              <a:rPr lang="ja-JP" altLang="ja-JP" sz="4400" dirty="0" smtClean="0">
                <a:solidFill>
                  <a:schemeClr val="tx2"/>
                </a:solidFill>
              </a:rPr>
              <a:t>原則</a:t>
            </a:r>
            <a:r>
              <a:rPr lang="ja-JP" altLang="ja-JP" sz="4400" dirty="0">
                <a:solidFill>
                  <a:schemeClr val="tx2"/>
                </a:solidFill>
              </a:rPr>
              <a:t>と</a:t>
            </a:r>
            <a:r>
              <a:rPr lang="ja-JP" altLang="ja-JP" sz="4400" dirty="0" smtClean="0">
                <a:solidFill>
                  <a:schemeClr val="tx2"/>
                </a:solidFill>
              </a:rPr>
              <a:t>して</a:t>
            </a:r>
            <a:r>
              <a:rPr lang="ja-JP" altLang="en-US" sz="4400" dirty="0" smtClean="0">
                <a:solidFill>
                  <a:schemeClr val="tx2"/>
                </a:solidFill>
              </a:rPr>
              <a:t>、</a:t>
            </a:r>
            <a:r>
              <a:rPr lang="ja-JP" altLang="ja-JP" sz="4400" dirty="0" smtClean="0">
                <a:solidFill>
                  <a:schemeClr val="tx2"/>
                </a:solidFill>
              </a:rPr>
              <a:t>現行</a:t>
            </a:r>
            <a:r>
              <a:rPr lang="ja-JP" altLang="ja-JP" sz="4400" dirty="0">
                <a:solidFill>
                  <a:schemeClr val="tx2"/>
                </a:solidFill>
              </a:rPr>
              <a:t>どおりの人員・設備</a:t>
            </a:r>
            <a:r>
              <a:rPr lang="ja-JP" altLang="ja-JP" sz="4400" dirty="0" smtClean="0">
                <a:solidFill>
                  <a:schemeClr val="tx2"/>
                </a:solidFill>
              </a:rPr>
              <a:t>・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　 </a:t>
            </a:r>
            <a:r>
              <a:rPr lang="ja-JP" altLang="ja-JP" sz="4400" dirty="0" smtClean="0">
                <a:solidFill>
                  <a:schemeClr val="tx2"/>
                </a:solidFill>
              </a:rPr>
              <a:t>運営</a:t>
            </a:r>
            <a:r>
              <a:rPr lang="ja-JP" altLang="ja-JP" sz="4400" dirty="0">
                <a:solidFill>
                  <a:schemeClr val="tx2"/>
                </a:solidFill>
              </a:rPr>
              <a:t>基準、費用額および利用</a:t>
            </a:r>
            <a:r>
              <a:rPr lang="ja-JP" altLang="ja-JP" sz="4400" dirty="0" smtClean="0">
                <a:solidFill>
                  <a:schemeClr val="tx2"/>
                </a:solidFill>
              </a:rPr>
              <a:t>者負担で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　 実施</a:t>
            </a:r>
            <a:r>
              <a:rPr lang="ja-JP" altLang="ja-JP" sz="4400" dirty="0" smtClean="0">
                <a:solidFill>
                  <a:schemeClr val="tx2"/>
                </a:solidFill>
              </a:rPr>
              <a:t>する。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ja-JP" altLang="ja-JP" sz="4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4400" dirty="0">
                <a:solidFill>
                  <a:schemeClr val="tx2"/>
                </a:solidFill>
              </a:rPr>
              <a:t>Ⅱ</a:t>
            </a:r>
            <a:r>
              <a:rPr lang="ja-JP" altLang="ja-JP" sz="4400" dirty="0">
                <a:solidFill>
                  <a:schemeClr val="tx2"/>
                </a:solidFill>
              </a:rPr>
              <a:t>　現行相当以外の訪問・通所</a:t>
            </a:r>
            <a:r>
              <a:rPr lang="ja-JP" altLang="ja-JP" sz="4400" dirty="0" smtClean="0">
                <a:solidFill>
                  <a:schemeClr val="tx2"/>
                </a:solidFill>
              </a:rPr>
              <a:t>サービス</a:t>
            </a:r>
            <a:r>
              <a:rPr lang="ja-JP" altLang="en-US" sz="4400" dirty="0" smtClean="0">
                <a:solidFill>
                  <a:schemeClr val="tx2"/>
                </a:solidFill>
              </a:rPr>
              <a:t>　　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chemeClr val="tx2"/>
                </a:solidFill>
              </a:rPr>
              <a:t>　</a:t>
            </a:r>
            <a:r>
              <a:rPr lang="ja-JP" altLang="en-US" sz="4400" b="1" dirty="0" smtClean="0">
                <a:solidFill>
                  <a:schemeClr val="tx2"/>
                </a:solidFill>
              </a:rPr>
              <a:t>　　</a:t>
            </a:r>
            <a:r>
              <a:rPr lang="ja-JP" altLang="en-US" sz="4400" dirty="0" smtClean="0">
                <a:solidFill>
                  <a:schemeClr val="tx2"/>
                </a:solidFill>
              </a:rPr>
              <a:t>  </a:t>
            </a:r>
            <a:r>
              <a:rPr lang="ja-JP" altLang="ja-JP" sz="4400" dirty="0" smtClean="0">
                <a:solidFill>
                  <a:schemeClr val="tx2"/>
                </a:solidFill>
              </a:rPr>
              <a:t>基準</a:t>
            </a:r>
            <a:r>
              <a:rPr lang="ja-JP" altLang="ja-JP" sz="4400" dirty="0">
                <a:solidFill>
                  <a:schemeClr val="tx2"/>
                </a:solidFill>
              </a:rPr>
              <a:t>緩和型</a:t>
            </a:r>
            <a:r>
              <a:rPr lang="ja-JP" altLang="ja-JP" sz="4400" dirty="0" smtClean="0">
                <a:solidFill>
                  <a:schemeClr val="tx2"/>
                </a:solidFill>
              </a:rPr>
              <a:t>サービス</a:t>
            </a:r>
            <a:r>
              <a:rPr lang="ja-JP" altLang="en-US" sz="4400" dirty="0" smtClean="0">
                <a:solidFill>
                  <a:schemeClr val="tx2"/>
                </a:solidFill>
              </a:rPr>
              <a:t>等</a:t>
            </a:r>
            <a:r>
              <a:rPr lang="ja-JP" altLang="ja-JP" sz="4400" dirty="0" smtClean="0">
                <a:solidFill>
                  <a:schemeClr val="tx2"/>
                </a:solidFill>
              </a:rPr>
              <a:t>を</a:t>
            </a:r>
            <a:r>
              <a:rPr lang="ja-JP" altLang="ja-JP" sz="4400" dirty="0">
                <a:solidFill>
                  <a:schemeClr val="tx2"/>
                </a:solidFill>
              </a:rPr>
              <a:t>実施し、</a:t>
            </a:r>
            <a:r>
              <a:rPr lang="ja-JP" altLang="ja-JP" sz="4400" dirty="0" smtClean="0">
                <a:solidFill>
                  <a:schemeClr val="tx2"/>
                </a:solidFill>
              </a:rPr>
              <a:t>多様</a:t>
            </a:r>
            <a:r>
              <a:rPr lang="ja-JP" altLang="en-US" sz="4400" dirty="0" smtClean="0">
                <a:solidFill>
                  <a:schemeClr val="tx2"/>
                </a:solidFill>
              </a:rPr>
              <a:t>　　　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    </a:t>
            </a:r>
            <a:r>
              <a:rPr lang="ja-JP" altLang="ja-JP" sz="4400" dirty="0" smtClean="0">
                <a:solidFill>
                  <a:schemeClr val="tx2"/>
                </a:solidFill>
              </a:rPr>
              <a:t>化</a:t>
            </a:r>
            <a:r>
              <a:rPr lang="ja-JP" altLang="ja-JP" sz="4400" dirty="0">
                <a:solidFill>
                  <a:schemeClr val="tx2"/>
                </a:solidFill>
              </a:rPr>
              <a:t>を目指す</a:t>
            </a:r>
            <a:r>
              <a:rPr lang="ja-JP" altLang="ja-JP" sz="4400" dirty="0" smtClean="0">
                <a:solidFill>
                  <a:schemeClr val="tx2"/>
                </a:solidFill>
              </a:rPr>
              <a:t>。</a:t>
            </a:r>
            <a:r>
              <a:rPr lang="ja-JP" altLang="en-US" sz="4400" dirty="0" smtClean="0">
                <a:solidFill>
                  <a:schemeClr val="tx2"/>
                </a:solidFill>
              </a:rPr>
              <a:t>・・・通所型サービス「Ｃ」の</a:t>
            </a:r>
            <a:endParaRPr lang="en-US" altLang="ja-JP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　</a:t>
            </a:r>
            <a:r>
              <a:rPr lang="ja-JP" altLang="en-US" sz="4400" dirty="0" smtClean="0">
                <a:solidFill>
                  <a:schemeClr val="tx2"/>
                </a:solidFill>
              </a:rPr>
              <a:t>　 整備。</a:t>
            </a:r>
            <a:endParaRPr lang="ja-JP" altLang="ja-JP" sz="4400" dirty="0">
              <a:solidFill>
                <a:schemeClr val="tx2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601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45624" cy="792088"/>
          </a:xfrm>
        </p:spPr>
        <p:txBody>
          <a:bodyPr>
            <a:noAutofit/>
          </a:bodyPr>
          <a:lstStyle/>
          <a:p>
            <a:r>
              <a:rPr lang="ja-JP" altLang="en-US" sz="2600" dirty="0" smtClean="0"/>
              <a:t>②</a:t>
            </a:r>
            <a:r>
              <a:rPr lang="ja-JP" altLang="en-US" sz="2600" dirty="0" err="1" smtClean="0"/>
              <a:t>ー</a:t>
            </a:r>
            <a:r>
              <a:rPr lang="ja-JP" altLang="ja-JP" sz="2600" dirty="0" smtClean="0"/>
              <a:t>（</a:t>
            </a:r>
            <a:r>
              <a:rPr lang="ja-JP" altLang="ja-JP" sz="2600" dirty="0"/>
              <a:t>１</a:t>
            </a:r>
            <a:r>
              <a:rPr lang="ja-JP" altLang="ja-JP" sz="2600" dirty="0" smtClean="0"/>
              <a:t>）</a:t>
            </a:r>
            <a:r>
              <a:rPr lang="ja-JP" altLang="en-US" sz="2600" dirty="0" smtClean="0"/>
              <a:t>－２　</a:t>
            </a:r>
            <a:r>
              <a:rPr lang="ja-JP" altLang="ja-JP" sz="2600" dirty="0" smtClean="0"/>
              <a:t>介護</a:t>
            </a:r>
            <a:r>
              <a:rPr lang="ja-JP" altLang="ja-JP" sz="2600" dirty="0"/>
              <a:t>予防・生活支援サービス事業</a:t>
            </a:r>
            <a:br>
              <a:rPr lang="ja-JP" altLang="ja-JP" sz="2600" dirty="0"/>
            </a:br>
            <a:endParaRPr kumimoji="1" lang="ja-JP" altLang="en-US" sz="2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836712"/>
            <a:ext cx="8352928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400" dirty="0" smtClean="0"/>
              <a:t>Ⅲ</a:t>
            </a:r>
            <a:r>
              <a:rPr lang="ja-JP" altLang="en-US" sz="3400" dirty="0" smtClean="0"/>
              <a:t>　その他の</a:t>
            </a:r>
            <a:r>
              <a:rPr lang="ja-JP" altLang="ja-JP" sz="3400" dirty="0" smtClean="0"/>
              <a:t>生活支援サービス</a:t>
            </a:r>
            <a:r>
              <a:rPr lang="ja-JP" altLang="en-US" sz="3400" dirty="0" smtClean="0"/>
              <a:t>　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b="1" dirty="0" smtClean="0"/>
              <a:t>　　 </a:t>
            </a:r>
            <a:r>
              <a:rPr lang="ja-JP" altLang="en-US" sz="3400" dirty="0" smtClean="0"/>
              <a:t>　　</a:t>
            </a:r>
            <a:r>
              <a:rPr lang="ja-JP" altLang="ja-JP" sz="3400" dirty="0" smtClean="0"/>
              <a:t>既存の民間サービス</a:t>
            </a:r>
            <a:r>
              <a:rPr lang="ja-JP" altLang="en-US" sz="3400" dirty="0" smtClean="0"/>
              <a:t>やインフォーマル　　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　　</a:t>
            </a:r>
            <a:r>
              <a:rPr lang="ja-JP" altLang="en-US" sz="3400" dirty="0"/>
              <a:t>　</a:t>
            </a:r>
            <a:r>
              <a:rPr lang="ja-JP" altLang="en-US" sz="3400" dirty="0" smtClean="0"/>
              <a:t>サービスなど</a:t>
            </a:r>
            <a:r>
              <a:rPr lang="ja-JP" altLang="ja-JP" sz="3400" dirty="0" smtClean="0"/>
              <a:t>を活用</a:t>
            </a:r>
            <a:r>
              <a:rPr lang="ja-JP" altLang="en-US" sz="3400" dirty="0" smtClean="0"/>
              <a:t>す</a:t>
            </a:r>
            <a:r>
              <a:rPr lang="ja-JP" altLang="ja-JP" sz="3400" dirty="0" smtClean="0"/>
              <a:t>ることにより、多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　　　様</a:t>
            </a:r>
            <a:r>
              <a:rPr lang="ja-JP" altLang="ja-JP" sz="3400" dirty="0" smtClean="0"/>
              <a:t>なサービスの提供体制の構築を図る。</a:t>
            </a:r>
            <a:endParaRPr lang="en-US" altLang="ja-JP" sz="3400" dirty="0" smtClean="0"/>
          </a:p>
          <a:p>
            <a:pPr marL="0" indent="0">
              <a:buNone/>
            </a:pPr>
            <a:endParaRPr lang="ja-JP" altLang="ja-JP" sz="1000" dirty="0" smtClean="0"/>
          </a:p>
          <a:p>
            <a:pPr marL="0" indent="0">
              <a:buNone/>
            </a:pPr>
            <a:r>
              <a:rPr lang="en-US" altLang="ja-JP" sz="3400" dirty="0" smtClean="0">
                <a:solidFill>
                  <a:schemeClr val="tx2"/>
                </a:solidFill>
              </a:rPr>
              <a:t>Ⅳ</a:t>
            </a:r>
            <a:r>
              <a:rPr lang="ja-JP" altLang="en-US" sz="3400" dirty="0" smtClean="0">
                <a:solidFill>
                  <a:schemeClr val="tx2"/>
                </a:solidFill>
              </a:rPr>
              <a:t>　</a:t>
            </a:r>
            <a:r>
              <a:rPr lang="ja-JP" altLang="ja-JP" sz="3400" dirty="0" smtClean="0">
                <a:solidFill>
                  <a:schemeClr val="tx2"/>
                </a:solidFill>
              </a:rPr>
              <a:t>介護予防ケアマネジメント</a:t>
            </a:r>
          </a:p>
          <a:p>
            <a:pPr marL="0" indent="0">
              <a:buNone/>
            </a:pPr>
            <a:r>
              <a:rPr lang="ja-JP" altLang="ja-JP" sz="3400" dirty="0" smtClean="0">
                <a:solidFill>
                  <a:schemeClr val="tx2"/>
                </a:solidFill>
              </a:rPr>
              <a:t>　　</a:t>
            </a:r>
            <a:r>
              <a:rPr lang="en-US" altLang="ja-JP" sz="3400" dirty="0" smtClean="0">
                <a:solidFill>
                  <a:schemeClr val="tx2"/>
                </a:solidFill>
              </a:rPr>
              <a:t> </a:t>
            </a:r>
            <a:r>
              <a:rPr lang="ja-JP" altLang="en-US" sz="3400" dirty="0" smtClean="0">
                <a:solidFill>
                  <a:schemeClr val="tx2"/>
                </a:solidFill>
              </a:rPr>
              <a:t>　　</a:t>
            </a:r>
            <a:r>
              <a:rPr lang="ja-JP" altLang="ja-JP" sz="3400" dirty="0" smtClean="0">
                <a:solidFill>
                  <a:schemeClr val="tx2"/>
                </a:solidFill>
              </a:rPr>
              <a:t>多職種連携等によりアセスメントや介</a:t>
            </a:r>
            <a:endParaRPr lang="en-US" altLang="ja-JP" sz="3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tx2"/>
                </a:solidFill>
              </a:rPr>
              <a:t>　</a:t>
            </a:r>
            <a:r>
              <a:rPr lang="ja-JP" altLang="en-US" sz="3400" dirty="0" smtClean="0">
                <a:solidFill>
                  <a:schemeClr val="tx2"/>
                </a:solidFill>
              </a:rPr>
              <a:t>　　</a:t>
            </a:r>
            <a:r>
              <a:rPr lang="ja-JP" altLang="ja-JP" sz="3400" dirty="0" smtClean="0">
                <a:solidFill>
                  <a:schemeClr val="tx2"/>
                </a:solidFill>
              </a:rPr>
              <a:t>護予防ケアマネジメントの適切な実施を</a:t>
            </a:r>
            <a:endParaRPr lang="en-US" altLang="ja-JP" sz="3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tx2"/>
                </a:solidFill>
              </a:rPr>
              <a:t>　</a:t>
            </a:r>
            <a:r>
              <a:rPr lang="ja-JP" altLang="en-US" sz="3400" dirty="0" smtClean="0">
                <a:solidFill>
                  <a:schemeClr val="tx2"/>
                </a:solidFill>
              </a:rPr>
              <a:t>　　</a:t>
            </a:r>
            <a:r>
              <a:rPr lang="ja-JP" altLang="ja-JP" sz="3400" dirty="0" smtClean="0">
                <a:solidFill>
                  <a:schemeClr val="tx2"/>
                </a:solidFill>
              </a:rPr>
              <a:t>図り、効果的・効率的なサービス利用を</a:t>
            </a:r>
            <a:r>
              <a:rPr lang="ja-JP" altLang="en-US" sz="3400" dirty="0" smtClean="0">
                <a:solidFill>
                  <a:schemeClr val="tx2"/>
                </a:solidFill>
              </a:rPr>
              <a:t>　　</a:t>
            </a:r>
            <a:endParaRPr lang="en-US" altLang="ja-JP" sz="3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tx2"/>
                </a:solidFill>
              </a:rPr>
              <a:t>　</a:t>
            </a:r>
            <a:r>
              <a:rPr lang="ja-JP" altLang="en-US" sz="3400" dirty="0" smtClean="0">
                <a:solidFill>
                  <a:schemeClr val="tx2"/>
                </a:solidFill>
              </a:rPr>
              <a:t>　　</a:t>
            </a:r>
            <a:r>
              <a:rPr lang="ja-JP" altLang="ja-JP" sz="3400" dirty="0" smtClean="0">
                <a:solidFill>
                  <a:schemeClr val="tx2"/>
                </a:solidFill>
              </a:rPr>
              <a:t>促進する。</a:t>
            </a:r>
            <a:endParaRPr lang="ja-JP" altLang="en-US" sz="3400" dirty="0" smtClean="0">
              <a:solidFill>
                <a:schemeClr val="tx2"/>
              </a:solidFill>
            </a:endParaRPr>
          </a:p>
          <a:p>
            <a:endParaRPr kumimoji="1" lang="ja-JP" altLang="en-US" sz="3400" dirty="0">
              <a:solidFill>
                <a:schemeClr val="tx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11560" y="3429000"/>
            <a:ext cx="8280920" cy="31683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68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3600" dirty="0" smtClean="0"/>
              <a:t>②</a:t>
            </a:r>
            <a:r>
              <a:rPr lang="ja-JP" altLang="en-US" sz="3600" dirty="0" err="1" smtClean="0"/>
              <a:t>ー</a:t>
            </a:r>
            <a:r>
              <a:rPr lang="ja-JP" altLang="ja-JP" sz="3600" dirty="0" smtClean="0"/>
              <a:t>（</a:t>
            </a:r>
            <a:r>
              <a:rPr lang="ja-JP" altLang="ja-JP" sz="3600" dirty="0"/>
              <a:t>２</a:t>
            </a:r>
            <a:r>
              <a:rPr lang="ja-JP" altLang="ja-JP" sz="3600" dirty="0" smtClean="0"/>
              <a:t>）</a:t>
            </a:r>
            <a:r>
              <a:rPr lang="ja-JP" altLang="en-US" sz="3600" dirty="0" smtClean="0"/>
              <a:t>－１　</a:t>
            </a:r>
            <a:r>
              <a:rPr lang="ja-JP" altLang="ja-JP" sz="3600" dirty="0" smtClean="0"/>
              <a:t>一般</a:t>
            </a:r>
            <a:r>
              <a:rPr lang="ja-JP" altLang="ja-JP" sz="3600" dirty="0"/>
              <a:t>介護予防事業</a:t>
            </a:r>
            <a:br>
              <a:rPr lang="ja-JP" altLang="ja-JP" sz="3600" dirty="0"/>
            </a:br>
            <a:endParaRPr kumimoji="1" lang="ja-JP" altLang="en-US" sz="3600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2800" dirty="0" smtClean="0"/>
              <a:t>目的</a:t>
            </a:r>
            <a:r>
              <a:rPr lang="ja-JP" altLang="ja-JP" sz="2800" dirty="0"/>
              <a:t>　</a:t>
            </a:r>
            <a:r>
              <a:rPr lang="ja-JP" altLang="en-US" sz="2800" dirty="0" smtClean="0"/>
              <a:t>　</a:t>
            </a:r>
            <a:r>
              <a:rPr lang="ja-JP" altLang="ja-JP" sz="2800" dirty="0" smtClean="0"/>
              <a:t>介護</a:t>
            </a:r>
            <a:r>
              <a:rPr lang="ja-JP" altLang="ja-JP" sz="2800" dirty="0"/>
              <a:t>予防に資する多様な住民主体の</a:t>
            </a:r>
            <a:r>
              <a:rPr lang="ja-JP" altLang="ja-JP" sz="2800" dirty="0" smtClean="0"/>
              <a:t>地域支</a:t>
            </a:r>
            <a:r>
              <a:rPr lang="ja-JP" altLang="en-US" sz="2800" dirty="0" smtClean="0"/>
              <a:t>援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　　　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</a:t>
            </a:r>
            <a:r>
              <a:rPr lang="ja-JP" altLang="ja-JP" sz="2800" dirty="0" smtClean="0"/>
              <a:t>活動</a:t>
            </a:r>
            <a:r>
              <a:rPr lang="ja-JP" altLang="ja-JP" sz="2800" dirty="0"/>
              <a:t>の育成・支援を行う</a:t>
            </a:r>
            <a:r>
              <a:rPr lang="ja-JP" altLang="ja-JP" sz="2800" dirty="0" smtClean="0"/>
              <a:t>ことにより</a:t>
            </a:r>
            <a:r>
              <a:rPr lang="ja-JP" altLang="ja-JP" sz="2800" dirty="0"/>
              <a:t>、</a:t>
            </a:r>
            <a:r>
              <a:rPr lang="ja-JP" altLang="ja-JP" sz="2800" dirty="0" smtClean="0"/>
              <a:t>高齢者の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</a:t>
            </a:r>
            <a:r>
              <a:rPr lang="ja-JP" altLang="ja-JP" sz="2800" dirty="0" smtClean="0"/>
              <a:t>社会</a:t>
            </a:r>
            <a:r>
              <a:rPr lang="ja-JP" altLang="ja-JP" sz="2800" dirty="0"/>
              <a:t>参加を推進するとともに、介護予防に</a:t>
            </a:r>
            <a:r>
              <a:rPr lang="ja-JP" altLang="ja-JP" sz="2800" dirty="0" smtClean="0"/>
              <a:t>ついて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</a:t>
            </a:r>
            <a:r>
              <a:rPr lang="ja-JP" altLang="ja-JP" sz="2800" dirty="0" smtClean="0"/>
              <a:t>普及</a:t>
            </a:r>
            <a:r>
              <a:rPr lang="ja-JP" altLang="ja-JP" sz="2800" dirty="0"/>
              <a:t>・</a:t>
            </a:r>
            <a:r>
              <a:rPr lang="ja-JP" altLang="ja-JP" sz="2800" dirty="0" smtClean="0"/>
              <a:t>啓発を図る</a:t>
            </a:r>
            <a:r>
              <a:rPr lang="ja-JP" altLang="ja-JP" sz="2800" dirty="0"/>
              <a:t>。</a:t>
            </a:r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ja-JP" sz="2800" dirty="0" smtClean="0"/>
              <a:t>対象者</a:t>
            </a:r>
            <a:r>
              <a:rPr lang="ja-JP" altLang="en-US" sz="2800" dirty="0" smtClean="0"/>
              <a:t>　</a:t>
            </a:r>
            <a:r>
              <a:rPr lang="ja-JP" altLang="ja-JP" sz="2800" dirty="0"/>
              <a:t>　すべて</a:t>
            </a:r>
            <a:r>
              <a:rPr lang="ja-JP" altLang="ja-JP" sz="2800" dirty="0" smtClean="0"/>
              <a:t>の</a:t>
            </a:r>
            <a:r>
              <a:rPr lang="en-US" altLang="ja-JP" sz="2800" dirty="0" smtClean="0"/>
              <a:t>65</a:t>
            </a:r>
            <a:r>
              <a:rPr lang="ja-JP" altLang="en-US" sz="2800" dirty="0" smtClean="0"/>
              <a:t>歳以上の高齢者</a:t>
            </a:r>
            <a:endParaRPr lang="ja-JP" altLang="ja-JP" sz="2800" dirty="0"/>
          </a:p>
          <a:p>
            <a:pPr marL="0" indent="0">
              <a:buNone/>
            </a:pPr>
            <a:r>
              <a:rPr lang="en-US" altLang="ja-JP" sz="2800" dirty="0"/>
              <a:t> </a:t>
            </a:r>
            <a:endParaRPr lang="ja-JP" altLang="ja-JP" sz="2800" dirty="0"/>
          </a:p>
          <a:p>
            <a:pPr marL="0" indent="0">
              <a:buNone/>
            </a:pPr>
            <a:r>
              <a:rPr lang="ja-JP" altLang="ja-JP" sz="2800" dirty="0" smtClean="0"/>
              <a:t>事業内容</a:t>
            </a:r>
            <a:r>
              <a:rPr lang="ja-JP" altLang="en-US" sz="2800" dirty="0" smtClean="0"/>
              <a:t>　　 詳細は、次のページのとおり</a:t>
            </a:r>
            <a:endParaRPr lang="ja-JP" altLang="ja-JP" sz="2800" dirty="0"/>
          </a:p>
          <a:p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210C-ED37-460F-A729-4CF746DEF2D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3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1931</Words>
  <Application>Microsoft Office PowerPoint</Application>
  <PresentationFormat>画面に合わせる (4:3)</PresentationFormat>
  <Paragraphs>257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32" baseType="lpstr">
      <vt:lpstr>Franklin Gothic Book</vt:lpstr>
      <vt:lpstr>HGPｺﾞｼｯｸE</vt:lpstr>
      <vt:lpstr>HGP創英角ｺﾞｼｯｸUB</vt:lpstr>
      <vt:lpstr>HGP創英角ﾎﾟｯﾌﾟ体</vt:lpstr>
      <vt:lpstr>HG丸ｺﾞｼｯｸM-PRO</vt:lpstr>
      <vt:lpstr>HG創英角ｺﾞｼｯｸUB</vt:lpstr>
      <vt:lpstr>ＭＳ Ｐゴシック</vt:lpstr>
      <vt:lpstr>ＭＳ 明朝</vt:lpstr>
      <vt:lpstr>Arial</vt:lpstr>
      <vt:lpstr>Calibri</vt:lpstr>
      <vt:lpstr>Century</vt:lpstr>
      <vt:lpstr>Franklin Gothic Medium</vt:lpstr>
      <vt:lpstr>Times New Roman</vt:lpstr>
      <vt:lpstr>Office ​​テーマ</vt:lpstr>
      <vt:lpstr>介護予防・日常生活支援総合事業 （訪問型・通所型サービス説明資料） </vt:lpstr>
      <vt:lpstr>目次 </vt:lpstr>
      <vt:lpstr>①介護予防・日常生活支援総合事業実施方針 </vt:lpstr>
      <vt:lpstr>３、実施方針及び内容 ○市域の実情に応じた多様な提供主体によ　　 　る生活支援・介護予防サービスの充実。○地域住民の主体的な社会参加の促進と支 　え合いによる地域づくりの推進。 ○効率的な費用配分による、介護保険制度　 　の安定的・継続的な運営を図る。  　　　これらのことを目的として、 　　　新しい総合事業を実施する。　　</vt:lpstr>
      <vt:lpstr>②総合事業への移行について </vt:lpstr>
      <vt:lpstr>PowerPoint プレゼンテーション</vt:lpstr>
      <vt:lpstr>②－（１）－１　介護予防・生活支援サービス事業　 </vt:lpstr>
      <vt:lpstr>②ー（１）－２　介護予防・生活支援サービス事業 </vt:lpstr>
      <vt:lpstr>②ー（２）－１　一般介護予防事業 </vt:lpstr>
      <vt:lpstr>②ー（２）－２　一般介護予防事業 </vt:lpstr>
      <vt:lpstr>③ー１　総合事業の指定事業者について</vt:lpstr>
      <vt:lpstr>③－２　総合事業の指定事業者について</vt:lpstr>
      <vt:lpstr>④－１　サービス提供・支給限度額 </vt:lpstr>
      <vt:lpstr>④－２　サービス提供・支給限度額 </vt:lpstr>
      <vt:lpstr>⑤介護予防ケアマネジメントについて  </vt:lpstr>
      <vt:lpstr>介護予防ケアマネジメントの中身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介護予防・日常生活支援総合事業（訪問型サービス説明資料）</dc:title>
  <dc:creator>天理市役所</dc:creator>
  <cp:lastModifiedBy>2231</cp:lastModifiedBy>
  <cp:revision>67</cp:revision>
  <cp:lastPrinted>2016-08-12T04:06:04Z</cp:lastPrinted>
  <dcterms:created xsi:type="dcterms:W3CDTF">2016-06-27T00:24:58Z</dcterms:created>
  <dcterms:modified xsi:type="dcterms:W3CDTF">2024-04-09T00:29:28Z</dcterms:modified>
</cp:coreProperties>
</file>