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99FF66"/>
    <a:srgbClr val="99FF99"/>
    <a:srgbClr val="00FF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6139" autoAdjust="0"/>
  </p:normalViewPr>
  <p:slideViewPr>
    <p:cSldViewPr snapToGrid="0">
      <p:cViewPr>
        <p:scale>
          <a:sx n="122" d="100"/>
          <a:sy n="122" d="100"/>
        </p:scale>
        <p:origin x="998" y="-4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48DE69C-6BF7-4DA4-BAF3-CF6408CF8DD9}"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2921321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48DE69C-6BF7-4DA4-BAF3-CF6408CF8DD9}"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2104940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48DE69C-6BF7-4DA4-BAF3-CF6408CF8DD9}"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49845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48DE69C-6BF7-4DA4-BAF3-CF6408CF8DD9}"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3560709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48DE69C-6BF7-4DA4-BAF3-CF6408CF8DD9}"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3997077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48DE69C-6BF7-4DA4-BAF3-CF6408CF8DD9}" type="datetimeFigureOut">
              <a:rPr kumimoji="1" lang="ja-JP" altLang="en-US" smtClean="0"/>
              <a:t>2022/3/17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1423281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48DE69C-6BF7-4DA4-BAF3-CF6408CF8DD9}" type="datetimeFigureOut">
              <a:rPr kumimoji="1" lang="ja-JP" altLang="en-US" smtClean="0"/>
              <a:t>2022/3/17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39237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48DE69C-6BF7-4DA4-BAF3-CF6408CF8DD9}" type="datetimeFigureOut">
              <a:rPr kumimoji="1" lang="ja-JP" altLang="en-US" smtClean="0"/>
              <a:t>2022/3/17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1504140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DE69C-6BF7-4DA4-BAF3-CF6408CF8DD9}" type="datetimeFigureOut">
              <a:rPr kumimoji="1" lang="ja-JP" altLang="en-US" smtClean="0"/>
              <a:t>2022/3/17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3169113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48DE69C-6BF7-4DA4-BAF3-CF6408CF8DD9}" type="datetimeFigureOut">
              <a:rPr kumimoji="1" lang="ja-JP" altLang="en-US" smtClean="0"/>
              <a:t>2022/3/17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1033232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48DE69C-6BF7-4DA4-BAF3-CF6408CF8DD9}" type="datetimeFigureOut">
              <a:rPr kumimoji="1" lang="ja-JP" altLang="en-US" smtClean="0"/>
              <a:t>2022/3/17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2815694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48DE69C-6BF7-4DA4-BAF3-CF6408CF8DD9}" type="datetimeFigureOut">
              <a:rPr kumimoji="1" lang="ja-JP" altLang="en-US" smtClean="0"/>
              <a:t>2022/3/17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784360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241"/>
            <a:ext cx="6858000" cy="927043"/>
          </a:xfrm>
          <a:solidFill>
            <a:srgbClr val="66FFFF"/>
          </a:solidFill>
        </p:spPr>
        <p:txBody>
          <a:bodyPr>
            <a:noAutofit/>
          </a:bodyPr>
          <a:lstStyle/>
          <a:p>
            <a:pPr>
              <a:lnSpc>
                <a:spcPct val="110000"/>
              </a:lnSpc>
              <a:spcBef>
                <a:spcPts val="300"/>
              </a:spcBef>
            </a:pPr>
            <a:r>
              <a:rPr lang="ja-JP" altLang="en-US" sz="2000" b="1" dirty="0">
                <a:latin typeface="メイリオ" panose="020B0604030504040204" pitchFamily="50" charset="-128"/>
                <a:ea typeface="メイリオ" panose="020B0604030504040204" pitchFamily="50" charset="-128"/>
              </a:rPr>
              <a:t>　</a:t>
            </a:r>
            <a:r>
              <a:rPr lang="en-US" altLang="ja-JP" sz="2000" b="1" dirty="0">
                <a:latin typeface="メイリオ" panose="020B0604030504040204" pitchFamily="50" charset="-128"/>
                <a:ea typeface="メイリオ" panose="020B0604030504040204" pitchFamily="50" charset="-128"/>
              </a:rPr>
              <a:t>2022</a:t>
            </a:r>
            <a:r>
              <a:rPr lang="ja-JP" altLang="en-US" sz="2000" b="1" dirty="0">
                <a:latin typeface="メイリオ" panose="020B0604030504040204" pitchFamily="50" charset="-128"/>
                <a:ea typeface="メイリオ" panose="020B0604030504040204" pitchFamily="50" charset="-128"/>
              </a:rPr>
              <a:t>年</a:t>
            </a:r>
            <a:r>
              <a:rPr lang="en-US" altLang="ja-JP" sz="2000" b="1"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令和４年</a:t>
            </a:r>
            <a:r>
              <a:rPr lang="en-US" altLang="ja-JP" sz="2000" b="1" dirty="0">
                <a:latin typeface="メイリオ" panose="020B0604030504040204" pitchFamily="50" charset="-128"/>
                <a:ea typeface="メイリオ" panose="020B0604030504040204" pitchFamily="50" charset="-128"/>
              </a:rPr>
              <a:t>)10</a:t>
            </a:r>
            <a:r>
              <a:rPr lang="ja-JP" altLang="en-US" sz="2000" b="1" dirty="0">
                <a:latin typeface="メイリオ" panose="020B0604030504040204" pitchFamily="50" charset="-128"/>
                <a:ea typeface="メイリオ" panose="020B0604030504040204" pitchFamily="50" charset="-128"/>
              </a:rPr>
              <a:t>月１日から、 </a:t>
            </a:r>
            <a:br>
              <a:rPr lang="en-US" altLang="ja-JP" sz="2000" b="1" dirty="0">
                <a:latin typeface="メイリオ" panose="020B0604030504040204" pitchFamily="50" charset="-128"/>
                <a:ea typeface="メイリオ" panose="020B0604030504040204" pitchFamily="50" charset="-128"/>
              </a:rPr>
            </a:br>
            <a:r>
              <a:rPr lang="ja-JP" altLang="en-US" sz="2000" b="1" dirty="0">
                <a:latin typeface="メイリオ" panose="020B0604030504040204" pitchFamily="50" charset="-128"/>
                <a:ea typeface="メイリオ" panose="020B0604030504040204" pitchFamily="50" charset="-128"/>
              </a:rPr>
              <a:t>　後期高齢者医療制度の窓口負担割合が一部変わります。</a:t>
            </a:r>
            <a:endParaRPr lang="ja-JP" altLang="en-US" sz="14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189000" y="1038807"/>
            <a:ext cx="6632889" cy="1803571"/>
          </a:xfrm>
          <a:prstGeom prst="rect">
            <a:avLst/>
          </a:prstGeom>
          <a:noFill/>
        </p:spPr>
        <p:txBody>
          <a:bodyPr wrap="square" rtlCol="0">
            <a:spAutoFit/>
          </a:bodyPr>
          <a:lstStyle/>
          <a:p>
            <a:pPr marL="285750" indent="-285750">
              <a:lnSpc>
                <a:spcPct val="110000"/>
              </a:lnSpc>
              <a:spcBef>
                <a:spcPts val="300"/>
              </a:spcBef>
              <a:buClr>
                <a:schemeClr val="tx1"/>
              </a:buClr>
              <a:buFont typeface="Wingdings" panose="05000000000000000000" pitchFamily="2" charset="2"/>
              <a:buChar char="l"/>
            </a:pPr>
            <a:r>
              <a:rPr lang="en-US" altLang="ja-JP" sz="1600" b="1" dirty="0">
                <a:latin typeface="メイリオ" panose="020B0604030504040204" pitchFamily="50" charset="-128"/>
                <a:ea typeface="メイリオ" panose="020B0604030504040204" pitchFamily="50" charset="-128"/>
              </a:rPr>
              <a:t>2022</a:t>
            </a:r>
            <a:r>
              <a:rPr lang="ja-JP" altLang="en-US" sz="1600" b="1" dirty="0">
                <a:latin typeface="メイリオ" panose="020B0604030504040204" pitchFamily="50" charset="-128"/>
                <a:ea typeface="メイリオ" panose="020B0604030504040204" pitchFamily="50" charset="-128"/>
              </a:rPr>
              <a:t>年</a:t>
            </a:r>
            <a:r>
              <a:rPr lang="en-US" altLang="ja-JP" sz="1600" b="1" dirty="0">
                <a:latin typeface="メイリオ" panose="020B0604030504040204" pitchFamily="50" charset="-128"/>
                <a:ea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rPr>
              <a:t>令和４年</a:t>
            </a:r>
            <a:r>
              <a:rPr lang="en-US" altLang="ja-JP" sz="1600" b="1" dirty="0">
                <a:latin typeface="メイリオ" panose="020B0604030504040204" pitchFamily="50" charset="-128"/>
                <a:ea typeface="メイリオ" panose="020B0604030504040204" pitchFamily="50" charset="-128"/>
              </a:rPr>
              <a:t>)10</a:t>
            </a:r>
            <a:r>
              <a:rPr lang="ja-JP" altLang="en-US" sz="1600" b="1" dirty="0">
                <a:latin typeface="メイリオ" panose="020B0604030504040204" pitchFamily="50" charset="-128"/>
                <a:ea typeface="メイリオ" panose="020B0604030504040204" pitchFamily="50" charset="-128"/>
              </a:rPr>
              <a:t>月１日から、一定以上の所得のある方</a:t>
            </a:r>
            <a:endParaRPr lang="en-US" altLang="ja-JP" sz="1600" b="1" dirty="0">
              <a:latin typeface="メイリオ" panose="020B0604030504040204" pitchFamily="50" charset="-128"/>
              <a:ea typeface="メイリオ" panose="020B0604030504040204" pitchFamily="50" charset="-128"/>
            </a:endParaRPr>
          </a:p>
          <a:p>
            <a:pPr>
              <a:lnSpc>
                <a:spcPct val="110000"/>
              </a:lnSpc>
              <a:spcBef>
                <a:spcPts val="300"/>
              </a:spcBef>
              <a:buClr>
                <a:schemeClr val="tx1"/>
              </a:buClr>
            </a:pPr>
            <a:r>
              <a:rPr lang="en-US" altLang="ja-JP" sz="1600" b="1" dirty="0">
                <a:latin typeface="メイリオ" panose="020B0604030504040204" pitchFamily="50" charset="-128"/>
                <a:ea typeface="メイリオ" panose="020B0604030504040204" pitchFamily="50" charset="-128"/>
              </a:rPr>
              <a:t>    (75</a:t>
            </a:r>
            <a:r>
              <a:rPr lang="ja-JP" altLang="en-US" sz="1600" b="1" dirty="0">
                <a:latin typeface="メイリオ" panose="020B0604030504040204" pitchFamily="50" charset="-128"/>
                <a:ea typeface="メイリオ" panose="020B0604030504040204" pitchFamily="50" charset="-128"/>
              </a:rPr>
              <a:t>歳以上の方等</a:t>
            </a:r>
            <a:r>
              <a:rPr lang="en-US" altLang="ja-JP" sz="1200" b="1" dirty="0">
                <a:latin typeface="メイリオ" panose="020B0604030504040204" pitchFamily="50" charset="-128"/>
                <a:ea typeface="メイリオ" panose="020B0604030504040204" pitchFamily="50" charset="-128"/>
              </a:rPr>
              <a:t>※</a:t>
            </a:r>
            <a:r>
              <a:rPr lang="en-US" altLang="ja-JP" sz="1600" b="1" dirty="0">
                <a:latin typeface="メイリオ" panose="020B0604030504040204" pitchFamily="50" charset="-128"/>
                <a:ea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rPr>
              <a:t>は、現役並み所得者 </a:t>
            </a:r>
            <a:r>
              <a:rPr lang="en-US" altLang="ja-JP" sz="1600" b="1" dirty="0">
                <a:latin typeface="メイリオ" panose="020B0604030504040204" pitchFamily="50" charset="-128"/>
                <a:ea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rPr>
              <a:t>窓口負担割合３割</a:t>
            </a:r>
            <a:r>
              <a:rPr lang="en-US" altLang="ja-JP" sz="1600" b="1" dirty="0">
                <a:latin typeface="メイリオ" panose="020B0604030504040204" pitchFamily="50" charset="-128"/>
                <a:ea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rPr>
              <a:t>を</a:t>
            </a:r>
            <a:endParaRPr lang="en-US" altLang="ja-JP" sz="1600" b="1" dirty="0">
              <a:latin typeface="メイリオ" panose="020B0604030504040204" pitchFamily="50" charset="-128"/>
              <a:ea typeface="メイリオ" panose="020B0604030504040204" pitchFamily="50" charset="-128"/>
            </a:endParaRPr>
          </a:p>
          <a:p>
            <a:pPr>
              <a:lnSpc>
                <a:spcPct val="110000"/>
              </a:lnSpc>
              <a:spcBef>
                <a:spcPts val="300"/>
              </a:spcBef>
              <a:buClr>
                <a:schemeClr val="tx1"/>
              </a:buClr>
            </a:pPr>
            <a:r>
              <a:rPr lang="en-US" altLang="ja-JP" sz="1600" b="1" dirty="0">
                <a:latin typeface="メイリオ" panose="020B0604030504040204" pitchFamily="50" charset="-128"/>
                <a:ea typeface="メイリオ" panose="020B0604030504040204" pitchFamily="50" charset="-128"/>
              </a:rPr>
              <a:t>    </a:t>
            </a:r>
            <a:r>
              <a:rPr lang="ja-JP" altLang="en-US" sz="1600" b="1" dirty="0">
                <a:latin typeface="メイリオ" panose="020B0604030504040204" pitchFamily="50" charset="-128"/>
                <a:ea typeface="メイリオ" panose="020B0604030504040204" pitchFamily="50" charset="-128"/>
              </a:rPr>
              <a:t>除き、医療費の窓口負担割合が２割になります。</a:t>
            </a:r>
            <a:endParaRPr lang="en-US" altLang="ja-JP" sz="1600" b="1" dirty="0">
              <a:latin typeface="メイリオ" panose="020B0604030504040204" pitchFamily="50" charset="-128"/>
              <a:ea typeface="メイリオ" panose="020B0604030504040204" pitchFamily="50" charset="-128"/>
            </a:endParaRPr>
          </a:p>
          <a:p>
            <a:pPr>
              <a:lnSpc>
                <a:spcPct val="110000"/>
              </a:lnSpc>
              <a:spcBef>
                <a:spcPts val="300"/>
              </a:spcBef>
              <a:buClr>
                <a:schemeClr val="tx1"/>
              </a:buClr>
            </a:pPr>
            <a:r>
              <a:rPr kumimoji="1" lang="en-US" altLang="ja-JP" sz="1200" b="1" dirty="0">
                <a:latin typeface="メイリオ" panose="020B0604030504040204" pitchFamily="50" charset="-128"/>
                <a:ea typeface="メイリオ" panose="020B0604030504040204" pitchFamily="50" charset="-128"/>
              </a:rPr>
              <a:t>     </a:t>
            </a:r>
            <a:r>
              <a:rPr kumimoji="1" lang="en-US" altLang="ja-JP" sz="1100" b="1" dirty="0">
                <a:latin typeface="メイリオ" panose="020B0604030504040204" pitchFamily="50" charset="-128"/>
                <a:ea typeface="メイリオ" panose="020B0604030504040204" pitchFamily="50" charset="-128"/>
              </a:rPr>
              <a:t>※</a:t>
            </a:r>
            <a:r>
              <a:rPr kumimoji="1" lang="ja-JP" altLang="en-US" sz="1100" b="1" dirty="0">
                <a:latin typeface="メイリオ" panose="020B0604030504040204" pitchFamily="50" charset="-128"/>
                <a:ea typeface="メイリオ" panose="020B0604030504040204" pitchFamily="50" charset="-128"/>
              </a:rPr>
              <a:t>一定の障がいのある</a:t>
            </a:r>
            <a:r>
              <a:rPr kumimoji="1" lang="en-US" altLang="ja-JP" sz="1100" b="1" dirty="0">
                <a:latin typeface="メイリオ" panose="020B0604030504040204" pitchFamily="50" charset="-128"/>
                <a:ea typeface="メイリオ" panose="020B0604030504040204" pitchFamily="50" charset="-128"/>
              </a:rPr>
              <a:t>65</a:t>
            </a:r>
            <a:r>
              <a:rPr kumimoji="1" lang="ja-JP" altLang="en-US" sz="1100" b="1" dirty="0">
                <a:latin typeface="メイリオ" panose="020B0604030504040204" pitchFamily="50" charset="-128"/>
                <a:ea typeface="メイリオ" panose="020B0604030504040204" pitchFamily="50" charset="-128"/>
              </a:rPr>
              <a:t>歳以上</a:t>
            </a:r>
            <a:r>
              <a:rPr kumimoji="1" lang="en-US" altLang="ja-JP" sz="1100" b="1" dirty="0">
                <a:latin typeface="メイリオ" panose="020B0604030504040204" pitchFamily="50" charset="-128"/>
                <a:ea typeface="メイリオ" panose="020B0604030504040204" pitchFamily="50" charset="-128"/>
              </a:rPr>
              <a:t>75</a:t>
            </a:r>
            <a:r>
              <a:rPr kumimoji="1" lang="ja-JP" altLang="en-US" sz="1100" b="1" dirty="0">
                <a:latin typeface="メイリオ" panose="020B0604030504040204" pitchFamily="50" charset="-128"/>
                <a:ea typeface="メイリオ" panose="020B0604030504040204" pitchFamily="50" charset="-128"/>
              </a:rPr>
              <a:t>歳未満の方で、申請により広域連合の認定を受けた方を含む。</a:t>
            </a:r>
            <a:endParaRPr kumimoji="1" lang="en-US" altLang="ja-JP" sz="1100" b="1" dirty="0">
              <a:latin typeface="メイリオ" panose="020B0604030504040204" pitchFamily="50" charset="-128"/>
              <a:ea typeface="メイリオ" panose="020B0604030504040204" pitchFamily="50" charset="-128"/>
            </a:endParaRPr>
          </a:p>
          <a:p>
            <a:pPr marL="285750" indent="-285750">
              <a:lnSpc>
                <a:spcPct val="110000"/>
              </a:lnSpc>
              <a:spcBef>
                <a:spcPts val="300"/>
              </a:spcBef>
              <a:buClr>
                <a:schemeClr val="tx1"/>
              </a:buClr>
              <a:buFont typeface="Wingdings" panose="05000000000000000000" pitchFamily="2" charset="2"/>
              <a:buChar char="l"/>
            </a:pPr>
            <a:r>
              <a:rPr kumimoji="1" lang="ja-JP" altLang="en-US" sz="1600" b="1" dirty="0">
                <a:latin typeface="メイリオ" panose="020B0604030504040204" pitchFamily="50" charset="-128"/>
                <a:ea typeface="メイリオ" panose="020B0604030504040204" pitchFamily="50" charset="-128"/>
              </a:rPr>
              <a:t>変更対象となる方は、後期高齢者医療の被保険者全体のうち</a:t>
            </a:r>
            <a:br>
              <a:rPr kumimoji="1" lang="en-US" altLang="ja-JP" sz="1600" b="1" dirty="0">
                <a:latin typeface="メイリオ" panose="020B0604030504040204" pitchFamily="50" charset="-128"/>
                <a:ea typeface="メイリオ" panose="020B0604030504040204" pitchFamily="50" charset="-128"/>
              </a:rPr>
            </a:br>
            <a:r>
              <a:rPr kumimoji="1" lang="ja-JP" altLang="en-US" sz="1600" b="1" dirty="0">
                <a:latin typeface="メイリオ" panose="020B0604030504040204" pitchFamily="50" charset="-128"/>
                <a:ea typeface="メイリオ" panose="020B0604030504040204" pitchFamily="50" charset="-128"/>
              </a:rPr>
              <a:t>約</a:t>
            </a:r>
            <a:r>
              <a:rPr kumimoji="1" lang="en-US" altLang="ja-JP" sz="1600" b="1" dirty="0">
                <a:latin typeface="メイリオ" panose="020B0604030504040204" pitchFamily="50" charset="-128"/>
                <a:ea typeface="メイリオ" panose="020B0604030504040204" pitchFamily="50" charset="-128"/>
              </a:rPr>
              <a:t>20%</a:t>
            </a:r>
            <a:r>
              <a:rPr kumimoji="1" lang="ja-JP" altLang="en-US" sz="1600" b="1" dirty="0">
                <a:latin typeface="メイリオ" panose="020B0604030504040204" pitchFamily="50" charset="-128"/>
                <a:ea typeface="メイリオ" panose="020B0604030504040204" pitchFamily="50" charset="-128"/>
              </a:rPr>
              <a:t>の方です。</a:t>
            </a:r>
          </a:p>
        </p:txBody>
      </p:sp>
      <p:sp>
        <p:nvSpPr>
          <p:cNvPr id="9" name="テキスト ボックス 8"/>
          <p:cNvSpPr txBox="1"/>
          <p:nvPr/>
        </p:nvSpPr>
        <p:spPr>
          <a:xfrm>
            <a:off x="498817" y="2886745"/>
            <a:ext cx="1718422" cy="276999"/>
          </a:xfrm>
          <a:prstGeom prst="rect">
            <a:avLst/>
          </a:prstGeom>
          <a:noFill/>
          <a:ln>
            <a:solidFill>
              <a:srgbClr val="103185"/>
            </a:solidFill>
          </a:ln>
        </p:spPr>
        <p:txBody>
          <a:bodyPr wrap="square" rtlCol="0">
            <a:spAutoFit/>
          </a:bodyPr>
          <a:lstStyle/>
          <a:p>
            <a:pPr algn="ctr">
              <a:spcBef>
                <a:spcPts val="600"/>
              </a:spcBef>
              <a:buClr>
                <a:schemeClr val="accent1"/>
              </a:buClr>
            </a:pPr>
            <a:r>
              <a:rPr lang="en-US" altLang="ja-JP" sz="1200" b="1" dirty="0">
                <a:solidFill>
                  <a:srgbClr val="103185"/>
                </a:solidFill>
                <a:latin typeface="メイリオ" panose="020B0604030504040204" pitchFamily="50" charset="-128"/>
                <a:ea typeface="メイリオ" panose="020B0604030504040204" pitchFamily="50" charset="-128"/>
              </a:rPr>
              <a:t>2022</a:t>
            </a:r>
            <a:r>
              <a:rPr kumimoji="1" lang="ja-JP" altLang="en-US" sz="1200" b="1" dirty="0">
                <a:solidFill>
                  <a:srgbClr val="103185"/>
                </a:solidFill>
                <a:latin typeface="メイリオ" panose="020B0604030504040204" pitchFamily="50" charset="-128"/>
                <a:ea typeface="メイリオ" panose="020B0604030504040204" pitchFamily="50" charset="-128"/>
              </a:rPr>
              <a:t>年</a:t>
            </a:r>
            <a:r>
              <a:rPr lang="en-US" altLang="ja-JP" sz="1200" b="1" dirty="0">
                <a:solidFill>
                  <a:srgbClr val="103185"/>
                </a:solidFill>
                <a:latin typeface="メイリオ" panose="020B0604030504040204" pitchFamily="50" charset="-128"/>
                <a:ea typeface="メイリオ" panose="020B0604030504040204" pitchFamily="50" charset="-128"/>
              </a:rPr>
              <a:t>9</a:t>
            </a:r>
            <a:r>
              <a:rPr kumimoji="1" lang="ja-JP" altLang="en-US" sz="1200" b="1" dirty="0">
                <a:solidFill>
                  <a:srgbClr val="103185"/>
                </a:solidFill>
                <a:latin typeface="メイリオ" panose="020B0604030504040204" pitchFamily="50" charset="-128"/>
                <a:ea typeface="メイリオ" panose="020B0604030504040204" pitchFamily="50" charset="-128"/>
              </a:rPr>
              <a:t>月</a:t>
            </a:r>
            <a:r>
              <a:rPr kumimoji="1" lang="en-US" altLang="ja-JP" sz="1200" b="1" dirty="0">
                <a:solidFill>
                  <a:srgbClr val="103185"/>
                </a:solidFill>
                <a:latin typeface="メイリオ" panose="020B0604030504040204" pitchFamily="50" charset="-128"/>
                <a:ea typeface="メイリオ" panose="020B0604030504040204" pitchFamily="50" charset="-128"/>
              </a:rPr>
              <a:t>30</a:t>
            </a:r>
            <a:r>
              <a:rPr kumimoji="1" lang="ja-JP" altLang="en-US" sz="1200" b="1" dirty="0">
                <a:solidFill>
                  <a:srgbClr val="103185"/>
                </a:solidFill>
                <a:latin typeface="メイリオ" panose="020B0604030504040204" pitchFamily="50" charset="-128"/>
                <a:ea typeface="メイリオ" panose="020B0604030504040204" pitchFamily="50" charset="-128"/>
              </a:rPr>
              <a:t>日まで</a:t>
            </a:r>
          </a:p>
        </p:txBody>
      </p:sp>
      <p:graphicFrame>
        <p:nvGraphicFramePr>
          <p:cNvPr id="10" name="表 9"/>
          <p:cNvGraphicFramePr>
            <a:graphicFrameLocks noGrp="1"/>
          </p:cNvGraphicFramePr>
          <p:nvPr>
            <p:extLst>
              <p:ext uri="{D42A27DB-BD31-4B8C-83A1-F6EECF244321}">
                <p14:modId xmlns:p14="http://schemas.microsoft.com/office/powerpoint/2010/main" val="3366060091"/>
              </p:ext>
            </p:extLst>
          </p:nvPr>
        </p:nvGraphicFramePr>
        <p:xfrm>
          <a:off x="310532" y="3245575"/>
          <a:ext cx="2250961" cy="3670370"/>
        </p:xfrm>
        <a:graphic>
          <a:graphicData uri="http://schemas.openxmlformats.org/drawingml/2006/table">
            <a:tbl>
              <a:tblPr firstRow="1" bandRow="1">
                <a:tableStyleId>{2D5ABB26-0587-4C30-8999-92F81FD0307C}</a:tableStyleId>
              </a:tblPr>
              <a:tblGrid>
                <a:gridCol w="1406851">
                  <a:extLst>
                    <a:ext uri="{9D8B030D-6E8A-4147-A177-3AD203B41FA5}">
                      <a16:colId xmlns:a16="http://schemas.microsoft.com/office/drawing/2014/main" val="1965673322"/>
                    </a:ext>
                  </a:extLst>
                </a:gridCol>
                <a:gridCol w="844110">
                  <a:extLst>
                    <a:ext uri="{9D8B030D-6E8A-4147-A177-3AD203B41FA5}">
                      <a16:colId xmlns:a16="http://schemas.microsoft.com/office/drawing/2014/main" val="2624451013"/>
                    </a:ext>
                  </a:extLst>
                </a:gridCol>
              </a:tblGrid>
              <a:tr h="499683">
                <a:tc>
                  <a:txBody>
                    <a:bodyPr/>
                    <a:lstStyle/>
                    <a:p>
                      <a:pPr algn="ctr">
                        <a:lnSpc>
                          <a:spcPct val="110000"/>
                        </a:lnSpc>
                      </a:pPr>
                      <a:r>
                        <a:rPr kumimoji="1" lang="ja-JP" altLang="en-US" sz="1100" dirty="0">
                          <a:latin typeface="メイリオ" panose="020B0604030504040204" pitchFamily="50" charset="-128"/>
                          <a:ea typeface="メイリオ" panose="020B0604030504040204" pitchFamily="50" charset="-128"/>
                        </a:rPr>
                        <a:t>区分</a:t>
                      </a: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2ED"/>
                    </a:solidFill>
                  </a:tcPr>
                </a:tc>
                <a:tc>
                  <a:txBody>
                    <a:bodyPr/>
                    <a:lstStyle/>
                    <a:p>
                      <a:pPr algn="ctr">
                        <a:lnSpc>
                          <a:spcPct val="110000"/>
                        </a:lnSpc>
                      </a:pPr>
                      <a:r>
                        <a:rPr kumimoji="1" lang="ja-JP" altLang="en-US" sz="1100" dirty="0">
                          <a:latin typeface="メイリオ" panose="020B0604030504040204" pitchFamily="50" charset="-128"/>
                          <a:ea typeface="メイリオ" panose="020B0604030504040204" pitchFamily="50" charset="-128"/>
                        </a:rPr>
                        <a:t>医療費</a:t>
                      </a:r>
                      <a:br>
                        <a:rPr kumimoji="1" lang="en-US" altLang="ja-JP" sz="1100" dirty="0">
                          <a:latin typeface="メイリオ" panose="020B0604030504040204" pitchFamily="50" charset="-128"/>
                          <a:ea typeface="メイリオ" panose="020B0604030504040204" pitchFamily="50" charset="-128"/>
                        </a:rPr>
                      </a:br>
                      <a:r>
                        <a:rPr kumimoji="1" lang="ja-JP" altLang="en-US" sz="1100" dirty="0">
                          <a:latin typeface="メイリオ" panose="020B0604030504040204" pitchFamily="50" charset="-128"/>
                          <a:ea typeface="メイリオ" panose="020B0604030504040204" pitchFamily="50" charset="-128"/>
                        </a:rPr>
                        <a:t>負担割合</a:t>
                      </a:r>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2ED"/>
                    </a:solidFill>
                  </a:tcPr>
                </a:tc>
                <a:extLst>
                  <a:ext uri="{0D108BD9-81ED-4DB2-BD59-A6C34878D82A}">
                    <a16:rowId xmlns:a16="http://schemas.microsoft.com/office/drawing/2014/main" val="2549220751"/>
                  </a:ext>
                </a:extLst>
              </a:tr>
              <a:tr h="299479">
                <a:tc>
                  <a:txBody>
                    <a:bodyPr/>
                    <a:lstStyle/>
                    <a:p>
                      <a:pPr algn="ctr">
                        <a:lnSpc>
                          <a:spcPct val="110000"/>
                        </a:lnSpc>
                      </a:pPr>
                      <a:r>
                        <a:rPr kumimoji="1" lang="ja-JP" altLang="en-US" sz="1100" dirty="0">
                          <a:latin typeface="メイリオ" panose="020B0604030504040204" pitchFamily="50" charset="-128"/>
                          <a:ea typeface="メイリオ" panose="020B0604030504040204" pitchFamily="50" charset="-128"/>
                        </a:rPr>
                        <a:t>現役並み所得者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F3B9"/>
                    </a:solidFill>
                  </a:tcPr>
                </a:tc>
                <a:tc>
                  <a:txBody>
                    <a:bodyPr/>
                    <a:lstStyle/>
                    <a:p>
                      <a:pPr algn="ctr">
                        <a:lnSpc>
                          <a:spcPct val="110000"/>
                        </a:lnSpc>
                      </a:pPr>
                      <a:r>
                        <a:rPr kumimoji="1" lang="ja-JP" altLang="en-US" sz="1100" dirty="0">
                          <a:latin typeface="メイリオ" panose="020B0604030504040204" pitchFamily="50" charset="-128"/>
                          <a:ea typeface="メイリオ" panose="020B0604030504040204" pitchFamily="50" charset="-128"/>
                        </a:rPr>
                        <a:t>３割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F3B9"/>
                    </a:solidFill>
                  </a:tcPr>
                </a:tc>
                <a:extLst>
                  <a:ext uri="{0D108BD9-81ED-4DB2-BD59-A6C34878D82A}">
                    <a16:rowId xmlns:a16="http://schemas.microsoft.com/office/drawing/2014/main" val="1693872228"/>
                  </a:ext>
                </a:extLst>
              </a:tr>
              <a:tr h="2871208">
                <a:tc>
                  <a:txBody>
                    <a:bodyPr/>
                    <a:lstStyle/>
                    <a:p>
                      <a:pPr algn="ctr">
                        <a:lnSpc>
                          <a:spcPct val="110000"/>
                        </a:lnSpc>
                      </a:pPr>
                      <a:r>
                        <a:rPr kumimoji="1" lang="ja-JP" altLang="en-US" sz="1200" dirty="0">
                          <a:latin typeface="メイリオ" panose="020B0604030504040204" pitchFamily="50" charset="-128"/>
                          <a:ea typeface="メイリオ" panose="020B0604030504040204" pitchFamily="50" charset="-128"/>
                        </a:rPr>
                        <a:t>一般所得者等</a:t>
                      </a:r>
                      <a:r>
                        <a:rPr kumimoji="1" lang="en-US" altLang="ja-JP" sz="1200" baseline="30000" dirty="0">
                          <a:latin typeface="メイリオ" panose="020B0604030504040204" pitchFamily="50" charset="-128"/>
                          <a:ea typeface="メイリオ" panose="020B0604030504040204" pitchFamily="50" charset="-128"/>
                        </a:rPr>
                        <a:t>※</a:t>
                      </a:r>
                      <a:endParaRPr kumimoji="1" lang="ja-JP" altLang="en-US" sz="1200" baseline="300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E7E7"/>
                    </a:solidFill>
                  </a:tcPr>
                </a:tc>
                <a:tc>
                  <a:txBody>
                    <a:bodyPr/>
                    <a:lstStyle/>
                    <a:p>
                      <a:pPr algn="ctr">
                        <a:lnSpc>
                          <a:spcPct val="110000"/>
                        </a:lnSpc>
                      </a:pPr>
                      <a:r>
                        <a:rPr kumimoji="1" lang="ja-JP" altLang="en-US" sz="1200" dirty="0">
                          <a:latin typeface="メイリオ" panose="020B0604030504040204" pitchFamily="50" charset="-128"/>
                          <a:ea typeface="メイリオ" panose="020B0604030504040204" pitchFamily="50" charset="-128"/>
                        </a:rPr>
                        <a:t>１割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E7E7"/>
                    </a:solidFill>
                  </a:tcPr>
                </a:tc>
                <a:extLst>
                  <a:ext uri="{0D108BD9-81ED-4DB2-BD59-A6C34878D82A}">
                    <a16:rowId xmlns:a16="http://schemas.microsoft.com/office/drawing/2014/main" val="3057508117"/>
                  </a:ext>
                </a:extLst>
              </a:tr>
            </a:tbl>
          </a:graphicData>
        </a:graphic>
      </p:graphicFrame>
      <p:sp>
        <p:nvSpPr>
          <p:cNvPr id="11" name="テキスト ボックス 10"/>
          <p:cNvSpPr txBox="1"/>
          <p:nvPr/>
        </p:nvSpPr>
        <p:spPr>
          <a:xfrm>
            <a:off x="3562594" y="2886745"/>
            <a:ext cx="1703243" cy="276999"/>
          </a:xfrm>
          <a:prstGeom prst="rect">
            <a:avLst/>
          </a:prstGeom>
          <a:solidFill>
            <a:srgbClr val="103185"/>
          </a:solidFill>
        </p:spPr>
        <p:txBody>
          <a:bodyPr wrap="square" rtlCol="0">
            <a:spAutoFit/>
          </a:bodyPr>
          <a:lstStyle/>
          <a:p>
            <a:pPr algn="ctr">
              <a:spcBef>
                <a:spcPts val="600"/>
              </a:spcBef>
              <a:buClr>
                <a:schemeClr val="accent1"/>
              </a:buClr>
            </a:pPr>
            <a:r>
              <a:rPr lang="en-US" altLang="ja-JP" sz="1200" b="1" dirty="0">
                <a:solidFill>
                  <a:schemeClr val="bg1"/>
                </a:solidFill>
                <a:latin typeface="メイリオ" panose="020B0604030504040204" pitchFamily="50" charset="-128"/>
                <a:ea typeface="メイリオ" panose="020B0604030504040204" pitchFamily="50" charset="-128"/>
              </a:rPr>
              <a:t>2022</a:t>
            </a:r>
            <a:r>
              <a:rPr kumimoji="1" lang="ja-JP" altLang="en-US" sz="1200" b="1" dirty="0">
                <a:solidFill>
                  <a:schemeClr val="bg1"/>
                </a:solidFill>
                <a:latin typeface="メイリオ" panose="020B0604030504040204" pitchFamily="50" charset="-128"/>
                <a:ea typeface="メイリオ" panose="020B0604030504040204" pitchFamily="50" charset="-128"/>
              </a:rPr>
              <a:t>年</a:t>
            </a:r>
            <a:r>
              <a:rPr lang="en-US" altLang="ja-JP" sz="1200" b="1" dirty="0">
                <a:solidFill>
                  <a:schemeClr val="bg1"/>
                </a:solidFill>
                <a:latin typeface="メイリオ" panose="020B0604030504040204" pitchFamily="50" charset="-128"/>
                <a:ea typeface="メイリオ" panose="020B0604030504040204" pitchFamily="50" charset="-128"/>
              </a:rPr>
              <a:t>10</a:t>
            </a:r>
            <a:r>
              <a:rPr kumimoji="1" lang="ja-JP" altLang="en-US" sz="1200" b="1" dirty="0">
                <a:solidFill>
                  <a:schemeClr val="bg1"/>
                </a:solidFill>
                <a:latin typeface="メイリオ" panose="020B0604030504040204" pitchFamily="50" charset="-128"/>
                <a:ea typeface="メイリオ" panose="020B0604030504040204" pitchFamily="50" charset="-128"/>
              </a:rPr>
              <a:t>月</a:t>
            </a:r>
            <a:r>
              <a:rPr lang="en-US" altLang="ja-JP" sz="1200" b="1" dirty="0">
                <a:solidFill>
                  <a:schemeClr val="bg1"/>
                </a:solidFill>
                <a:latin typeface="メイリオ" panose="020B0604030504040204" pitchFamily="50" charset="-128"/>
                <a:ea typeface="メイリオ" panose="020B0604030504040204" pitchFamily="50" charset="-128"/>
              </a:rPr>
              <a:t>1</a:t>
            </a:r>
            <a:r>
              <a:rPr kumimoji="1" lang="ja-JP" altLang="en-US" sz="1200" b="1" dirty="0">
                <a:solidFill>
                  <a:schemeClr val="bg1"/>
                </a:solidFill>
                <a:latin typeface="メイリオ" panose="020B0604030504040204" pitchFamily="50" charset="-128"/>
                <a:ea typeface="メイリオ" panose="020B0604030504040204" pitchFamily="50" charset="-128"/>
              </a:rPr>
              <a:t>日から</a:t>
            </a:r>
          </a:p>
        </p:txBody>
      </p:sp>
      <p:graphicFrame>
        <p:nvGraphicFramePr>
          <p:cNvPr id="12" name="表 11"/>
          <p:cNvGraphicFramePr>
            <a:graphicFrameLocks noGrp="1"/>
          </p:cNvGraphicFramePr>
          <p:nvPr>
            <p:extLst>
              <p:ext uri="{D42A27DB-BD31-4B8C-83A1-F6EECF244321}">
                <p14:modId xmlns:p14="http://schemas.microsoft.com/office/powerpoint/2010/main" val="2310312820"/>
              </p:ext>
            </p:extLst>
          </p:nvPr>
        </p:nvGraphicFramePr>
        <p:xfrm>
          <a:off x="3236814" y="3245927"/>
          <a:ext cx="2259546" cy="3670018"/>
        </p:xfrm>
        <a:graphic>
          <a:graphicData uri="http://schemas.openxmlformats.org/drawingml/2006/table">
            <a:tbl>
              <a:tblPr firstRow="1" bandRow="1">
                <a:tableStyleId>{2D5ABB26-0587-4C30-8999-92F81FD0307C}</a:tableStyleId>
              </a:tblPr>
              <a:tblGrid>
                <a:gridCol w="1464471">
                  <a:extLst>
                    <a:ext uri="{9D8B030D-6E8A-4147-A177-3AD203B41FA5}">
                      <a16:colId xmlns:a16="http://schemas.microsoft.com/office/drawing/2014/main" val="1965673322"/>
                    </a:ext>
                  </a:extLst>
                </a:gridCol>
                <a:gridCol w="795075">
                  <a:extLst>
                    <a:ext uri="{9D8B030D-6E8A-4147-A177-3AD203B41FA5}">
                      <a16:colId xmlns:a16="http://schemas.microsoft.com/office/drawing/2014/main" val="2624451013"/>
                    </a:ext>
                  </a:extLst>
                </a:gridCol>
              </a:tblGrid>
              <a:tr h="492202">
                <a:tc>
                  <a:txBody>
                    <a:bodyPr/>
                    <a:lstStyle/>
                    <a:p>
                      <a:pPr algn="ctr">
                        <a:lnSpc>
                          <a:spcPct val="110000"/>
                        </a:lnSpc>
                      </a:pPr>
                      <a:r>
                        <a:rPr kumimoji="1" lang="ja-JP" altLang="en-US" sz="1100" dirty="0">
                          <a:latin typeface="メイリオ" panose="020B0604030504040204" pitchFamily="50" charset="-128"/>
                          <a:ea typeface="メイリオ" panose="020B0604030504040204" pitchFamily="50" charset="-128"/>
                        </a:rPr>
                        <a:t>区分</a:t>
                      </a: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2ED"/>
                    </a:solidFill>
                  </a:tcPr>
                </a:tc>
                <a:tc>
                  <a:txBody>
                    <a:bodyPr/>
                    <a:lstStyle/>
                    <a:p>
                      <a:pPr algn="ctr">
                        <a:lnSpc>
                          <a:spcPct val="110000"/>
                        </a:lnSpc>
                      </a:pPr>
                      <a:r>
                        <a:rPr kumimoji="1" lang="ja-JP" altLang="en-US" sz="1100" dirty="0">
                          <a:latin typeface="メイリオ" panose="020B0604030504040204" pitchFamily="50" charset="-128"/>
                          <a:ea typeface="メイリオ" panose="020B0604030504040204" pitchFamily="50" charset="-128"/>
                        </a:rPr>
                        <a:t>医療費</a:t>
                      </a:r>
                      <a:br>
                        <a:rPr kumimoji="1" lang="en-US" altLang="ja-JP" sz="1100" dirty="0">
                          <a:latin typeface="メイリオ" panose="020B0604030504040204" pitchFamily="50" charset="-128"/>
                          <a:ea typeface="メイリオ" panose="020B0604030504040204" pitchFamily="50" charset="-128"/>
                        </a:rPr>
                      </a:br>
                      <a:r>
                        <a:rPr kumimoji="1" lang="ja-JP" altLang="en-US" sz="1100" dirty="0">
                          <a:latin typeface="メイリオ" panose="020B0604030504040204" pitchFamily="50" charset="-128"/>
                          <a:ea typeface="メイリオ" panose="020B0604030504040204" pitchFamily="50" charset="-128"/>
                        </a:rPr>
                        <a:t>負担割合</a:t>
                      </a:r>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2ED"/>
                    </a:solidFill>
                  </a:tcPr>
                </a:tc>
                <a:extLst>
                  <a:ext uri="{0D108BD9-81ED-4DB2-BD59-A6C34878D82A}">
                    <a16:rowId xmlns:a16="http://schemas.microsoft.com/office/drawing/2014/main" val="2549220751"/>
                  </a:ext>
                </a:extLst>
              </a:tr>
              <a:tr h="294995">
                <a:tc>
                  <a:txBody>
                    <a:bodyPr/>
                    <a:lstStyle/>
                    <a:p>
                      <a:pPr algn="ctr">
                        <a:lnSpc>
                          <a:spcPct val="110000"/>
                        </a:lnSpc>
                      </a:pPr>
                      <a:r>
                        <a:rPr kumimoji="1" lang="ja-JP" altLang="en-US" sz="1100" dirty="0">
                          <a:latin typeface="メイリオ" panose="020B0604030504040204" pitchFamily="50" charset="-128"/>
                          <a:ea typeface="メイリオ" panose="020B0604030504040204" pitchFamily="50" charset="-128"/>
                        </a:rPr>
                        <a:t>現役並み所得者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DB4D6D"/>
                      </a:solidFill>
                      <a:prstDash val="solid"/>
                      <a:round/>
                      <a:headEnd type="none" w="med" len="med"/>
                      <a:tailEnd type="none" w="med" len="med"/>
                    </a:lnB>
                    <a:solidFill>
                      <a:srgbClr val="FDF3B9"/>
                    </a:solidFill>
                  </a:tcPr>
                </a:tc>
                <a:tc>
                  <a:txBody>
                    <a:bodyPr/>
                    <a:lstStyle/>
                    <a:p>
                      <a:pPr algn="ctr">
                        <a:lnSpc>
                          <a:spcPct val="110000"/>
                        </a:lnSpc>
                      </a:pPr>
                      <a:r>
                        <a:rPr kumimoji="1" lang="ja-JP" altLang="en-US" sz="1100" dirty="0">
                          <a:latin typeface="メイリオ" panose="020B0604030504040204" pitchFamily="50" charset="-128"/>
                          <a:ea typeface="メイリオ" panose="020B0604030504040204" pitchFamily="50" charset="-128"/>
                        </a:rPr>
                        <a:t>３割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DB4D6D"/>
                      </a:solidFill>
                      <a:prstDash val="solid"/>
                      <a:round/>
                      <a:headEnd type="none" w="med" len="med"/>
                      <a:tailEnd type="none" w="med" len="med"/>
                    </a:lnB>
                    <a:solidFill>
                      <a:srgbClr val="FDF3B9"/>
                    </a:solidFill>
                  </a:tcPr>
                </a:tc>
                <a:extLst>
                  <a:ext uri="{0D108BD9-81ED-4DB2-BD59-A6C34878D82A}">
                    <a16:rowId xmlns:a16="http://schemas.microsoft.com/office/drawing/2014/main" val="1693872228"/>
                  </a:ext>
                </a:extLst>
              </a:tr>
              <a:tr h="565993">
                <a:tc>
                  <a:txBody>
                    <a:bodyPr/>
                    <a:lstStyle/>
                    <a:p>
                      <a:pPr algn="ctr">
                        <a:lnSpc>
                          <a:spcPct val="110000"/>
                        </a:lnSpc>
                      </a:pPr>
                      <a:r>
                        <a:rPr kumimoji="1" lang="ja-JP" altLang="en-US" sz="1400" b="1" dirty="0">
                          <a:latin typeface="メイリオ" panose="020B0604030504040204" pitchFamily="50" charset="-128"/>
                          <a:ea typeface="メイリオ" panose="020B0604030504040204" pitchFamily="50" charset="-128"/>
                        </a:rPr>
                        <a:t>一定以上所得の</a:t>
                      </a:r>
                      <a:br>
                        <a:rPr kumimoji="1" lang="en-US" altLang="ja-JP" sz="1400" b="1" dirty="0">
                          <a:latin typeface="メイリオ" panose="020B0604030504040204" pitchFamily="50" charset="-128"/>
                          <a:ea typeface="メイリオ" panose="020B0604030504040204" pitchFamily="50" charset="-128"/>
                        </a:rPr>
                      </a:br>
                      <a:r>
                        <a:rPr kumimoji="1" lang="ja-JP" altLang="en-US" sz="1400" b="1" dirty="0">
                          <a:latin typeface="メイリオ" panose="020B0604030504040204" pitchFamily="50" charset="-128"/>
                          <a:ea typeface="メイリオ" panose="020B0604030504040204" pitchFamily="50" charset="-128"/>
                        </a:rPr>
                        <a:t>ある方</a:t>
                      </a:r>
                    </a:p>
                  </a:txBody>
                  <a:tcPr anchor="ctr">
                    <a:lnL w="38100" cap="flat" cmpd="sng" algn="ctr">
                      <a:solidFill>
                        <a:srgbClr val="DB4D6D"/>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DB4D6D"/>
                      </a:solidFill>
                      <a:prstDash val="solid"/>
                      <a:round/>
                      <a:headEnd type="none" w="med" len="med"/>
                      <a:tailEnd type="none" w="med" len="med"/>
                    </a:lnT>
                    <a:lnB w="38100" cap="flat" cmpd="sng" algn="ctr">
                      <a:solidFill>
                        <a:srgbClr val="DB4D6D"/>
                      </a:solidFill>
                      <a:prstDash val="solid"/>
                      <a:round/>
                      <a:headEnd type="none" w="med" len="med"/>
                      <a:tailEnd type="none" w="med" len="med"/>
                    </a:lnB>
                    <a:solidFill>
                      <a:srgbClr val="FEDFE1"/>
                    </a:solidFill>
                  </a:tcPr>
                </a:tc>
                <a:tc>
                  <a:txBody>
                    <a:bodyPr/>
                    <a:lstStyle/>
                    <a:p>
                      <a:pPr algn="ctr">
                        <a:lnSpc>
                          <a:spcPct val="110000"/>
                        </a:lnSpc>
                      </a:pPr>
                      <a:r>
                        <a:rPr kumimoji="1" lang="ja-JP" altLang="en-US" sz="1400" b="1" dirty="0">
                          <a:latin typeface="メイリオ" panose="020B0604030504040204" pitchFamily="50" charset="-128"/>
                          <a:ea typeface="メイリオ" panose="020B0604030504040204" pitchFamily="50" charset="-128"/>
                        </a:rPr>
                        <a:t>２割</a:t>
                      </a:r>
                    </a:p>
                  </a:txBody>
                  <a:tcPr anchor="ctr">
                    <a:lnL w="12700" cap="flat" cmpd="sng" algn="ctr">
                      <a:solidFill>
                        <a:schemeClr val="tx1"/>
                      </a:solidFill>
                      <a:prstDash val="solid"/>
                      <a:round/>
                      <a:headEnd type="none" w="med" len="med"/>
                      <a:tailEnd type="none" w="med" len="med"/>
                    </a:lnL>
                    <a:lnR w="38100" cap="flat" cmpd="sng" algn="ctr">
                      <a:solidFill>
                        <a:srgbClr val="DB4D6D"/>
                      </a:solidFill>
                      <a:prstDash val="solid"/>
                      <a:round/>
                      <a:headEnd type="none" w="med" len="med"/>
                      <a:tailEnd type="none" w="med" len="med"/>
                    </a:lnR>
                    <a:lnT w="38100" cap="flat" cmpd="sng" algn="ctr">
                      <a:solidFill>
                        <a:srgbClr val="DB4D6D"/>
                      </a:solidFill>
                      <a:prstDash val="solid"/>
                      <a:round/>
                      <a:headEnd type="none" w="med" len="med"/>
                      <a:tailEnd type="none" w="med" len="med"/>
                    </a:lnT>
                    <a:lnB w="38100" cap="flat" cmpd="sng" algn="ctr">
                      <a:solidFill>
                        <a:srgbClr val="DB4D6D"/>
                      </a:solidFill>
                      <a:prstDash val="solid"/>
                      <a:round/>
                      <a:headEnd type="none" w="med" len="med"/>
                      <a:tailEnd type="none" w="med" len="med"/>
                    </a:lnB>
                    <a:solidFill>
                      <a:srgbClr val="FEDFE1"/>
                    </a:solidFill>
                  </a:tcPr>
                </a:tc>
                <a:extLst>
                  <a:ext uri="{0D108BD9-81ED-4DB2-BD59-A6C34878D82A}">
                    <a16:rowId xmlns:a16="http://schemas.microsoft.com/office/drawing/2014/main" val="3057508117"/>
                  </a:ext>
                </a:extLst>
              </a:tr>
              <a:tr h="2316828">
                <a:tc>
                  <a:txBody>
                    <a:bodyPr/>
                    <a:lstStyle/>
                    <a:p>
                      <a:pPr algn="ctr">
                        <a:lnSpc>
                          <a:spcPct val="110000"/>
                        </a:lnSpc>
                      </a:pPr>
                      <a:r>
                        <a:rPr kumimoji="1" lang="ja-JP" altLang="en-US" sz="1200" dirty="0">
                          <a:latin typeface="メイリオ" panose="020B0604030504040204" pitchFamily="50" charset="-128"/>
                          <a:ea typeface="メイリオ" panose="020B0604030504040204" pitchFamily="50" charset="-128"/>
                        </a:rPr>
                        <a:t>一般所得者等</a:t>
                      </a:r>
                      <a:r>
                        <a:rPr kumimoji="1" lang="en-US" altLang="ja-JP" sz="1200" baseline="30000" dirty="0">
                          <a:latin typeface="メイリオ" panose="020B0604030504040204" pitchFamily="50" charset="-128"/>
                          <a:ea typeface="メイリオ" panose="020B0604030504040204" pitchFamily="50" charset="-128"/>
                        </a:rPr>
                        <a:t>※</a:t>
                      </a:r>
                      <a:endParaRPr kumimoji="1" lang="ja-JP" altLang="en-US" sz="1200" baseline="300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DB4D6D"/>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E7E7"/>
                    </a:solidFill>
                  </a:tcPr>
                </a:tc>
                <a:tc>
                  <a:txBody>
                    <a:bodyPr/>
                    <a:lstStyle/>
                    <a:p>
                      <a:pPr algn="ctr">
                        <a:lnSpc>
                          <a:spcPct val="110000"/>
                        </a:lnSpc>
                      </a:pPr>
                      <a:r>
                        <a:rPr kumimoji="1" lang="ja-JP" altLang="en-US" sz="1200" dirty="0">
                          <a:latin typeface="メイリオ" panose="020B0604030504040204" pitchFamily="50" charset="-128"/>
                          <a:ea typeface="メイリオ" panose="020B0604030504040204" pitchFamily="50" charset="-128"/>
                        </a:rPr>
                        <a:t>１割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DB4D6D"/>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E7E7"/>
                    </a:solidFill>
                  </a:tcPr>
                </a:tc>
                <a:extLst>
                  <a:ext uri="{0D108BD9-81ED-4DB2-BD59-A6C34878D82A}">
                    <a16:rowId xmlns:a16="http://schemas.microsoft.com/office/drawing/2014/main" val="214753214"/>
                  </a:ext>
                </a:extLst>
              </a:tr>
            </a:tbl>
          </a:graphicData>
        </a:graphic>
      </p:graphicFrame>
      <p:sp>
        <p:nvSpPr>
          <p:cNvPr id="13" name="右矢印 12"/>
          <p:cNvSpPr/>
          <p:nvPr/>
        </p:nvSpPr>
        <p:spPr>
          <a:xfrm>
            <a:off x="2651425" y="4811864"/>
            <a:ext cx="540991" cy="1107802"/>
          </a:xfrm>
          <a:prstGeom prst="rightArrow">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633167" y="4074298"/>
            <a:ext cx="1188722" cy="498598"/>
          </a:xfrm>
          <a:prstGeom prst="rect">
            <a:avLst/>
          </a:prstGeom>
          <a:noFill/>
        </p:spPr>
        <p:txBody>
          <a:bodyPr wrap="square" rtlCol="0">
            <a:spAutoFit/>
          </a:bodyPr>
          <a:lstStyle/>
          <a:p>
            <a:pPr algn="ctr">
              <a:lnSpc>
                <a:spcPct val="110000"/>
              </a:lnSpc>
              <a:buClr>
                <a:schemeClr val="accent1"/>
              </a:buClr>
            </a:pPr>
            <a:r>
              <a:rPr kumimoji="1" lang="ja-JP" altLang="en-US" sz="1200" b="1" dirty="0">
                <a:solidFill>
                  <a:srgbClr val="103185"/>
                </a:solidFill>
                <a:latin typeface="メイリオ" panose="020B0604030504040204" pitchFamily="50" charset="-128"/>
                <a:ea typeface="メイリオ" panose="020B0604030504040204" pitchFamily="50" charset="-128"/>
              </a:rPr>
              <a:t>被保険者全体</a:t>
            </a:r>
            <a:br>
              <a:rPr kumimoji="1" lang="en-US" altLang="ja-JP" sz="1200" b="1" dirty="0">
                <a:solidFill>
                  <a:srgbClr val="103185"/>
                </a:solidFill>
                <a:latin typeface="メイリオ" panose="020B0604030504040204" pitchFamily="50" charset="-128"/>
                <a:ea typeface="メイリオ" panose="020B0604030504040204" pitchFamily="50" charset="-128"/>
              </a:rPr>
            </a:br>
            <a:r>
              <a:rPr kumimoji="1" lang="ja-JP" altLang="en-US" sz="1200" b="1" dirty="0">
                <a:solidFill>
                  <a:srgbClr val="103185"/>
                </a:solidFill>
                <a:latin typeface="メイリオ" panose="020B0604030504040204" pitchFamily="50" charset="-128"/>
                <a:ea typeface="メイリオ" panose="020B0604030504040204" pitchFamily="50" charset="-128"/>
              </a:rPr>
              <a:t>の約</a:t>
            </a:r>
            <a:r>
              <a:rPr kumimoji="1" lang="en-US" altLang="ja-JP" sz="1200" b="1" dirty="0">
                <a:solidFill>
                  <a:srgbClr val="103185"/>
                </a:solidFill>
                <a:latin typeface="メイリオ" panose="020B0604030504040204" pitchFamily="50" charset="-128"/>
                <a:ea typeface="メイリオ" panose="020B0604030504040204" pitchFamily="50" charset="-128"/>
              </a:rPr>
              <a:t>20</a:t>
            </a:r>
            <a:r>
              <a:rPr kumimoji="1" lang="ja-JP" altLang="en-US" sz="1200" b="1" dirty="0">
                <a:solidFill>
                  <a:srgbClr val="103185"/>
                </a:solidFill>
                <a:latin typeface="メイリオ" panose="020B0604030504040204" pitchFamily="50" charset="-128"/>
                <a:ea typeface="メイリオ" panose="020B0604030504040204" pitchFamily="50" charset="-128"/>
              </a:rPr>
              <a:t>％</a:t>
            </a:r>
          </a:p>
        </p:txBody>
      </p:sp>
      <p:sp>
        <p:nvSpPr>
          <p:cNvPr id="15" name="右中かっこ 14"/>
          <p:cNvSpPr/>
          <p:nvPr/>
        </p:nvSpPr>
        <p:spPr>
          <a:xfrm>
            <a:off x="5493133" y="4056375"/>
            <a:ext cx="170929" cy="554621"/>
          </a:xfrm>
          <a:prstGeom prst="rightBrace">
            <a:avLst>
              <a:gd name="adj1" fmla="val 23078"/>
              <a:gd name="adj2" fmla="val 50000"/>
            </a:avLst>
          </a:prstGeom>
          <a:ln w="25400">
            <a:solidFill>
              <a:srgbClr val="10318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テキスト ボックス 15"/>
          <p:cNvSpPr txBox="1"/>
          <p:nvPr/>
        </p:nvSpPr>
        <p:spPr>
          <a:xfrm>
            <a:off x="260294" y="6936654"/>
            <a:ext cx="4185761" cy="276999"/>
          </a:xfrm>
          <a:prstGeom prst="rect">
            <a:avLst/>
          </a:prstGeom>
          <a:noFill/>
        </p:spPr>
        <p:txBody>
          <a:bodyPr wrap="none" rtlCol="0">
            <a:spAutoFit/>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住民税非課税世帯の方は基本的に１割負担となります。</a:t>
            </a:r>
          </a:p>
        </p:txBody>
      </p:sp>
      <p:sp>
        <p:nvSpPr>
          <p:cNvPr id="17" name="テキスト ボックス 16"/>
          <p:cNvSpPr txBox="1"/>
          <p:nvPr/>
        </p:nvSpPr>
        <p:spPr>
          <a:xfrm>
            <a:off x="0" y="7271981"/>
            <a:ext cx="6858000" cy="360000"/>
          </a:xfrm>
          <a:prstGeom prst="rect">
            <a:avLst/>
          </a:prstGeom>
          <a:solidFill>
            <a:srgbClr val="66FFFF"/>
          </a:solidFill>
        </p:spPr>
        <p:txBody>
          <a:bodyPr wrap="square" bIns="36000" rtlCol="0">
            <a:noAutofit/>
          </a:bodyPr>
          <a:lstStyle/>
          <a:p>
            <a:pPr algn="ctr">
              <a:lnSpc>
                <a:spcPct val="110000"/>
              </a:lnSpc>
            </a:pPr>
            <a:r>
              <a:rPr kumimoji="1" lang="ja-JP" altLang="en-US" sz="1600" b="1" dirty="0">
                <a:latin typeface="メイリオ" panose="020B0604030504040204" pitchFamily="50" charset="-128"/>
                <a:ea typeface="メイリオ" panose="020B0604030504040204" pitchFamily="50" charset="-128"/>
              </a:rPr>
              <a:t>見直しの背景</a:t>
            </a:r>
          </a:p>
        </p:txBody>
      </p:sp>
      <p:sp>
        <p:nvSpPr>
          <p:cNvPr id="18" name="テキスト ボックス 17"/>
          <p:cNvSpPr txBox="1"/>
          <p:nvPr/>
        </p:nvSpPr>
        <p:spPr>
          <a:xfrm>
            <a:off x="189000" y="7721098"/>
            <a:ext cx="6480000" cy="2142125"/>
          </a:xfrm>
          <a:prstGeom prst="rect">
            <a:avLst/>
          </a:prstGeom>
          <a:noFill/>
        </p:spPr>
        <p:txBody>
          <a:bodyPr wrap="square" rtlCol="0">
            <a:spAutoFit/>
          </a:bodyPr>
          <a:lstStyle/>
          <a:p>
            <a:pPr marL="285750" indent="-285750">
              <a:lnSpc>
                <a:spcPct val="110000"/>
              </a:lnSpc>
              <a:spcBef>
                <a:spcPts val="600"/>
              </a:spcBef>
              <a:buFont typeface="Wingdings" panose="05000000000000000000" pitchFamily="2" charset="2"/>
              <a:buChar char="n"/>
            </a:pPr>
            <a:r>
              <a:rPr kumimoji="1" lang="en-US" altLang="ja-JP" sz="1600" dirty="0">
                <a:latin typeface="メイリオ" panose="020B0604030504040204" pitchFamily="50" charset="-128"/>
                <a:ea typeface="メイリオ" panose="020B0604030504040204" pitchFamily="50" charset="-128"/>
              </a:rPr>
              <a:t>2022</a:t>
            </a:r>
            <a:r>
              <a:rPr kumimoji="1" lang="ja-JP" altLang="en-US" sz="1600" dirty="0">
                <a:latin typeface="メイリオ" panose="020B0604030504040204" pitchFamily="50" charset="-128"/>
                <a:ea typeface="メイリオ" panose="020B0604030504040204" pitchFamily="50" charset="-128"/>
              </a:rPr>
              <a:t>年度以降、団塊の世代が</a:t>
            </a:r>
            <a:r>
              <a:rPr kumimoji="1" lang="en-US" altLang="ja-JP" sz="1600" dirty="0">
                <a:latin typeface="メイリオ" panose="020B0604030504040204" pitchFamily="50" charset="-128"/>
                <a:ea typeface="メイリオ" panose="020B0604030504040204" pitchFamily="50" charset="-128"/>
              </a:rPr>
              <a:t>75</a:t>
            </a:r>
            <a:r>
              <a:rPr kumimoji="1" lang="ja-JP" altLang="en-US" sz="1600" dirty="0">
                <a:latin typeface="メイリオ" panose="020B0604030504040204" pitchFamily="50" charset="-128"/>
                <a:ea typeface="メイリオ" panose="020B0604030504040204" pitchFamily="50" charset="-128"/>
              </a:rPr>
              <a:t>歳以上となり始め、医療費の</a:t>
            </a:r>
            <a:br>
              <a:rPr kumimoji="1" lang="en-US" altLang="ja-JP" sz="1600" dirty="0">
                <a:latin typeface="メイリオ" panose="020B0604030504040204" pitchFamily="50" charset="-128"/>
                <a:ea typeface="メイリオ" panose="020B0604030504040204" pitchFamily="50" charset="-128"/>
              </a:rPr>
            </a:br>
            <a:r>
              <a:rPr kumimoji="1" lang="ja-JP" altLang="en-US" sz="1600" dirty="0">
                <a:latin typeface="メイリオ" panose="020B0604030504040204" pitchFamily="50" charset="-128"/>
                <a:ea typeface="メイリオ" panose="020B0604030504040204" pitchFamily="50" charset="-128"/>
              </a:rPr>
              <a:t>増大が見込まれています。</a:t>
            </a:r>
            <a:endParaRPr kumimoji="1" lang="en-US" altLang="ja-JP" sz="1600" dirty="0">
              <a:latin typeface="メイリオ" panose="020B0604030504040204" pitchFamily="50" charset="-128"/>
              <a:ea typeface="メイリオ" panose="020B0604030504040204" pitchFamily="50" charset="-128"/>
            </a:endParaRPr>
          </a:p>
          <a:p>
            <a:pPr marL="285750" indent="-285750">
              <a:lnSpc>
                <a:spcPct val="110000"/>
              </a:lnSpc>
              <a:spcBef>
                <a:spcPts val="600"/>
              </a:spcBef>
              <a:buFont typeface="Wingdings" panose="05000000000000000000" pitchFamily="2" charset="2"/>
              <a:buChar char="n"/>
            </a:pPr>
            <a:r>
              <a:rPr kumimoji="1" lang="ja-JP" altLang="en-US" sz="1600" dirty="0">
                <a:latin typeface="メイリオ" panose="020B0604030504040204" pitchFamily="50" charset="-128"/>
                <a:ea typeface="メイリオ" panose="020B0604030504040204" pitchFamily="50" charset="-128"/>
              </a:rPr>
              <a:t>後期高齢者の医療費のうち、窓口負担を除いて約４割は現役世代</a:t>
            </a:r>
            <a:br>
              <a:rPr kumimoji="1" lang="en-US" altLang="ja-JP" sz="1600" dirty="0">
                <a:latin typeface="メイリオ" panose="020B0604030504040204" pitchFamily="50" charset="-128"/>
                <a:ea typeface="メイリオ" panose="020B0604030504040204" pitchFamily="50" charset="-128"/>
              </a:rPr>
            </a:b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子や孫</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の負担</a:t>
            </a:r>
            <a:r>
              <a:rPr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支援金</a:t>
            </a:r>
            <a:r>
              <a:rPr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となっており、今後も拡大していく</a:t>
            </a:r>
            <a:br>
              <a:rPr kumimoji="1" lang="en-US" altLang="ja-JP" sz="1600" dirty="0">
                <a:latin typeface="メイリオ" panose="020B0604030504040204" pitchFamily="50" charset="-128"/>
                <a:ea typeface="メイリオ" panose="020B0604030504040204" pitchFamily="50" charset="-128"/>
              </a:rPr>
            </a:br>
            <a:r>
              <a:rPr kumimoji="1" lang="ja-JP" altLang="en-US" sz="1600" dirty="0">
                <a:latin typeface="メイリオ" panose="020B0604030504040204" pitchFamily="50" charset="-128"/>
                <a:ea typeface="メイリオ" panose="020B0604030504040204" pitchFamily="50" charset="-128"/>
              </a:rPr>
              <a:t>見通しとなっています。</a:t>
            </a:r>
            <a:endParaRPr kumimoji="1" lang="en-US" altLang="ja-JP" sz="1600" dirty="0">
              <a:latin typeface="メイリオ" panose="020B0604030504040204" pitchFamily="50" charset="-128"/>
              <a:ea typeface="メイリオ" panose="020B0604030504040204" pitchFamily="50" charset="-128"/>
            </a:endParaRPr>
          </a:p>
          <a:p>
            <a:pPr marL="285750" indent="-285750">
              <a:lnSpc>
                <a:spcPct val="110000"/>
              </a:lnSpc>
              <a:spcBef>
                <a:spcPts val="600"/>
              </a:spcBef>
              <a:buFont typeface="Wingdings" panose="05000000000000000000" pitchFamily="2" charset="2"/>
              <a:buChar char="n"/>
            </a:pPr>
            <a:r>
              <a:rPr kumimoji="1" lang="ja-JP" altLang="en-US" sz="1600" dirty="0">
                <a:latin typeface="メイリオ" panose="020B0604030504040204" pitchFamily="50" charset="-128"/>
                <a:ea typeface="メイリオ" panose="020B0604030504040204" pitchFamily="50" charset="-128"/>
              </a:rPr>
              <a:t>今回の窓口負担割合の見直しは、現役世代の負担を抑え、</a:t>
            </a:r>
            <a:br>
              <a:rPr kumimoji="1" lang="en-US" altLang="ja-JP" sz="1600" dirty="0">
                <a:latin typeface="メイリオ" panose="020B0604030504040204" pitchFamily="50" charset="-128"/>
                <a:ea typeface="メイリオ" panose="020B0604030504040204" pitchFamily="50" charset="-128"/>
              </a:rPr>
            </a:br>
            <a:r>
              <a:rPr kumimoji="1" lang="ja-JP" altLang="en-US" sz="1600" dirty="0">
                <a:latin typeface="メイリオ" panose="020B0604030504040204" pitchFamily="50" charset="-128"/>
                <a:ea typeface="メイリオ" panose="020B0604030504040204" pitchFamily="50" charset="-128"/>
              </a:rPr>
              <a:t>国民皆保険を未来につないでいくためのものです。</a:t>
            </a:r>
          </a:p>
        </p:txBody>
      </p:sp>
    </p:spTree>
    <p:extLst>
      <p:ext uri="{BB962C8B-B14F-4D97-AF65-F5344CB8AC3E}">
        <p14:creationId xmlns:p14="http://schemas.microsoft.com/office/powerpoint/2010/main" val="1670994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6858000" cy="360000"/>
          </a:xfrm>
          <a:prstGeom prst="rect">
            <a:avLst/>
          </a:prstGeom>
          <a:solidFill>
            <a:srgbClr val="66FFFF"/>
          </a:solidFill>
        </p:spPr>
        <p:txBody>
          <a:bodyPr wrap="square" bIns="36000" rtlCol="0">
            <a:noAutofit/>
          </a:bodyPr>
          <a:lstStyle/>
          <a:p>
            <a:pPr algn="ctr">
              <a:lnSpc>
                <a:spcPct val="110000"/>
              </a:lnSpc>
            </a:pPr>
            <a:r>
              <a:rPr kumimoji="1" lang="ja-JP" altLang="en-US" sz="1600" b="1" dirty="0">
                <a:latin typeface="メイリオ" panose="020B0604030504040204" pitchFamily="50" charset="-128"/>
                <a:ea typeface="メイリオ" panose="020B0604030504040204" pitchFamily="50" charset="-128"/>
              </a:rPr>
              <a:t>窓口負担割合２割の対象となるかどうかは 主に以下の流れで判定します</a:t>
            </a:r>
          </a:p>
        </p:txBody>
      </p:sp>
      <p:sp>
        <p:nvSpPr>
          <p:cNvPr id="3" name="テキスト ボックス 2"/>
          <p:cNvSpPr txBox="1"/>
          <p:nvPr/>
        </p:nvSpPr>
        <p:spPr>
          <a:xfrm>
            <a:off x="188999" y="422126"/>
            <a:ext cx="6480000" cy="803297"/>
          </a:xfrm>
          <a:prstGeom prst="rect">
            <a:avLst/>
          </a:prstGeom>
          <a:noFill/>
          <a:ln>
            <a:noFill/>
          </a:ln>
        </p:spPr>
        <p:txBody>
          <a:bodyPr wrap="square" rtlCol="0">
            <a:spAutoFit/>
          </a:bodyPr>
          <a:lstStyle/>
          <a:p>
            <a:pPr marL="285750" indent="-285750">
              <a:lnSpc>
                <a:spcPct val="110000"/>
              </a:lnSpc>
              <a:spcBef>
                <a:spcPts val="300"/>
              </a:spcBef>
              <a:buClr>
                <a:schemeClr val="tx1"/>
              </a:buClr>
              <a:buFont typeface="Wingdings" panose="05000000000000000000" pitchFamily="2" charset="2"/>
              <a:buChar char="l"/>
            </a:pPr>
            <a:r>
              <a:rPr lang="ja-JP" altLang="en-US" sz="1400" b="1" dirty="0">
                <a:latin typeface="メイリオ" panose="020B0604030504040204" pitchFamily="50" charset="-128"/>
                <a:ea typeface="メイリオ" panose="020B0604030504040204" pitchFamily="50" charset="-128"/>
              </a:rPr>
              <a:t>世帯の窓口負担割合が２割の対象となるかどうかは、</a:t>
            </a:r>
            <a:r>
              <a:rPr lang="en-US" altLang="ja-JP" sz="1400" b="1" dirty="0">
                <a:latin typeface="メイリオ" panose="020B0604030504040204" pitchFamily="50" charset="-128"/>
                <a:ea typeface="メイリオ" panose="020B0604030504040204" pitchFamily="50" charset="-128"/>
              </a:rPr>
              <a:t>75</a:t>
            </a:r>
            <a:r>
              <a:rPr lang="ja-JP" altLang="en-US" sz="1400" b="1" dirty="0">
                <a:latin typeface="メイリオ" panose="020B0604030504040204" pitchFamily="50" charset="-128"/>
                <a:ea typeface="メイリオ" panose="020B0604030504040204" pitchFamily="50" charset="-128"/>
              </a:rPr>
              <a:t>歳以上の方</a:t>
            </a:r>
            <a:r>
              <a:rPr lang="en-US" altLang="ja-JP" sz="1400" b="1" baseline="30000" dirty="0">
                <a:latin typeface="メイリオ" panose="020B0604030504040204" pitchFamily="50" charset="-128"/>
                <a:ea typeface="メイリオ" panose="020B0604030504040204" pitchFamily="50" charset="-128"/>
              </a:rPr>
              <a:t>※1</a:t>
            </a:r>
            <a:r>
              <a:rPr lang="ja-JP" altLang="en-US" sz="1400" b="1" dirty="0">
                <a:latin typeface="メイリオ" panose="020B0604030504040204" pitchFamily="50" charset="-128"/>
                <a:ea typeface="メイリオ" panose="020B0604030504040204" pitchFamily="50" charset="-128"/>
              </a:rPr>
              <a:t>の課税所得</a:t>
            </a:r>
            <a:r>
              <a:rPr lang="en-US" altLang="ja-JP" sz="1400" b="1" baseline="30000" dirty="0">
                <a:latin typeface="メイリオ" panose="020B0604030504040204" pitchFamily="50" charset="-128"/>
                <a:ea typeface="メイリオ" panose="020B0604030504040204" pitchFamily="50" charset="-128"/>
              </a:rPr>
              <a:t>※2</a:t>
            </a:r>
            <a:r>
              <a:rPr lang="ja-JP" altLang="en-US" sz="1400" b="1" dirty="0">
                <a:latin typeface="メイリオ" panose="020B0604030504040204" pitchFamily="50" charset="-128"/>
                <a:ea typeface="メイリオ" panose="020B0604030504040204" pitchFamily="50" charset="-128"/>
              </a:rPr>
              <a:t>や年金収入</a:t>
            </a:r>
            <a:r>
              <a:rPr lang="en-US" altLang="ja-JP" sz="1400" b="1" baseline="30000" dirty="0">
                <a:latin typeface="メイリオ" panose="020B0604030504040204" pitchFamily="50" charset="-128"/>
                <a:ea typeface="メイリオ" panose="020B0604030504040204" pitchFamily="50" charset="-128"/>
              </a:rPr>
              <a:t>※3</a:t>
            </a:r>
            <a:r>
              <a:rPr lang="ja-JP" altLang="en-US" sz="1400" b="1" dirty="0">
                <a:latin typeface="メイリオ" panose="020B0604030504040204" pitchFamily="50" charset="-128"/>
                <a:ea typeface="メイリオ" panose="020B0604030504040204" pitchFamily="50" charset="-128"/>
              </a:rPr>
              <a:t>をもとに、世帯単位で判定します</a:t>
            </a:r>
            <a:r>
              <a:rPr kumimoji="1" lang="ja-JP" altLang="en-US" sz="1400" b="1" dirty="0">
                <a:latin typeface="メイリオ" panose="020B0604030504040204" pitchFamily="50" charset="-128"/>
                <a:ea typeface="メイリオ" panose="020B0604030504040204" pitchFamily="50" charset="-128"/>
              </a:rPr>
              <a:t>。</a:t>
            </a:r>
            <a:br>
              <a:rPr lang="en-US" altLang="ja-JP" sz="1400" b="1" dirty="0">
                <a:solidFill>
                  <a:srgbClr val="103185"/>
                </a:solidFill>
                <a:latin typeface="メイリオ" panose="020B0604030504040204" pitchFamily="50" charset="-128"/>
                <a:ea typeface="メイリオ" panose="020B0604030504040204" pitchFamily="50" charset="-128"/>
              </a:rPr>
            </a:br>
            <a:r>
              <a:rPr lang="en-US" altLang="ja-JP" sz="1400" b="1" dirty="0">
                <a:solidFill>
                  <a:srgbClr val="DB4D6D"/>
                </a:solidFill>
                <a:latin typeface="メイリオ" panose="020B0604030504040204" pitchFamily="50" charset="-128"/>
                <a:ea typeface="メイリオ" panose="020B0604030504040204" pitchFamily="50" charset="-128"/>
              </a:rPr>
              <a:t>(</a:t>
            </a:r>
            <a:r>
              <a:rPr lang="ja-JP" altLang="en-US" sz="1400" b="1" dirty="0">
                <a:solidFill>
                  <a:srgbClr val="DB4D6D"/>
                </a:solidFill>
                <a:latin typeface="メイリオ" panose="020B0604030504040204" pitchFamily="50" charset="-128"/>
                <a:ea typeface="メイリオ" panose="020B0604030504040204" pitchFamily="50" charset="-128"/>
              </a:rPr>
              <a:t>令和３年中の所得をもとに、令和４年７月頃から判定が可能になります）</a:t>
            </a:r>
            <a:endParaRPr kumimoji="1" lang="en-US" altLang="ja-JP" sz="1400" b="1" dirty="0">
              <a:solidFill>
                <a:srgbClr val="DB4D6D"/>
              </a:solidFill>
              <a:latin typeface="メイリオ" panose="020B0604030504040204" pitchFamily="50" charset="-128"/>
              <a:ea typeface="メイリオ" panose="020B0604030504040204" pitchFamily="50" charset="-128"/>
            </a:endParaRPr>
          </a:p>
        </p:txBody>
      </p:sp>
      <p:cxnSp>
        <p:nvCxnSpPr>
          <p:cNvPr id="4" name="直線矢印コネクタ 3"/>
          <p:cNvCxnSpPr/>
          <p:nvPr/>
        </p:nvCxnSpPr>
        <p:spPr>
          <a:xfrm flipH="1">
            <a:off x="606295" y="1517733"/>
            <a:ext cx="26136" cy="5044631"/>
          </a:xfrm>
          <a:prstGeom prst="straightConnector1">
            <a:avLst/>
          </a:prstGeom>
          <a:ln w="38100">
            <a:solidFill>
              <a:schemeClr val="accent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3230257" y="1517733"/>
            <a:ext cx="0" cy="735212"/>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a:off x="1710294" y="2505925"/>
            <a:ext cx="0" cy="4056439"/>
          </a:xfrm>
          <a:prstGeom prst="straightConnector1">
            <a:avLst/>
          </a:prstGeom>
          <a:ln w="38100">
            <a:solidFill>
              <a:srgbClr val="66BAB7"/>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4500258" y="2654849"/>
            <a:ext cx="0" cy="864323"/>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3172692" y="3683541"/>
            <a:ext cx="0" cy="1152000"/>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5795392" y="3709667"/>
            <a:ext cx="0" cy="1152000"/>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2814293" y="5609864"/>
            <a:ext cx="0" cy="952500"/>
          </a:xfrm>
          <a:prstGeom prst="straightConnector1">
            <a:avLst/>
          </a:prstGeom>
          <a:ln w="38100">
            <a:solidFill>
              <a:srgbClr val="66BAB7"/>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3918292" y="5609864"/>
            <a:ext cx="0" cy="952500"/>
          </a:xfrm>
          <a:prstGeom prst="straightConnector1">
            <a:avLst/>
          </a:prstGeom>
          <a:ln w="38100">
            <a:solidFill>
              <a:srgbClr val="DB4D6D"/>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5022291" y="5647964"/>
            <a:ext cx="0" cy="914400"/>
          </a:xfrm>
          <a:prstGeom prst="straightConnector1">
            <a:avLst/>
          </a:prstGeom>
          <a:ln w="38100">
            <a:solidFill>
              <a:srgbClr val="66BAB7"/>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6126292" y="5647964"/>
            <a:ext cx="0" cy="914400"/>
          </a:xfrm>
          <a:prstGeom prst="straightConnector1">
            <a:avLst/>
          </a:prstGeom>
          <a:ln w="38100">
            <a:solidFill>
              <a:srgbClr val="DB4D6D"/>
            </a:solidFill>
            <a:tailEnd type="arrow" w="lg" len="lg"/>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4541381" y="3013225"/>
            <a:ext cx="543739" cy="329321"/>
          </a:xfrm>
          <a:prstGeom prst="rect">
            <a:avLst/>
          </a:prstGeom>
          <a:noFill/>
        </p:spPr>
        <p:txBody>
          <a:bodyPr wrap="none" rtlCol="0">
            <a:spAutoFit/>
          </a:bodyPr>
          <a:lstStyle/>
          <a:p>
            <a:pPr>
              <a:lnSpc>
                <a:spcPct val="110000"/>
              </a:lnSpc>
            </a:pPr>
            <a:r>
              <a:rPr kumimoji="1" lang="ja-JP" altLang="en-US" sz="1400" b="1" dirty="0">
                <a:solidFill>
                  <a:srgbClr val="103185"/>
                </a:solidFill>
                <a:latin typeface="メイリオ" panose="020B0604030504040204" pitchFamily="50" charset="-128"/>
                <a:ea typeface="メイリオ" panose="020B0604030504040204" pitchFamily="50" charset="-128"/>
              </a:rPr>
              <a:t>いる</a:t>
            </a:r>
          </a:p>
        </p:txBody>
      </p:sp>
      <p:sp>
        <p:nvSpPr>
          <p:cNvPr id="15" name="テキスト ボックス 14"/>
          <p:cNvSpPr txBox="1"/>
          <p:nvPr/>
        </p:nvSpPr>
        <p:spPr>
          <a:xfrm>
            <a:off x="1745387" y="3052981"/>
            <a:ext cx="723275" cy="329321"/>
          </a:xfrm>
          <a:prstGeom prst="rect">
            <a:avLst/>
          </a:prstGeom>
          <a:noFill/>
        </p:spPr>
        <p:txBody>
          <a:bodyPr wrap="none" rtlCol="0">
            <a:spAutoFit/>
          </a:bodyPr>
          <a:lstStyle/>
          <a:p>
            <a:pPr>
              <a:lnSpc>
                <a:spcPct val="110000"/>
              </a:lnSpc>
            </a:pPr>
            <a:r>
              <a:rPr kumimoji="1" lang="ja-JP" altLang="en-US" sz="1400" b="1" dirty="0">
                <a:solidFill>
                  <a:srgbClr val="4BA7A3"/>
                </a:solidFill>
                <a:latin typeface="メイリオ" panose="020B0604030504040204" pitchFamily="50" charset="-128"/>
                <a:ea typeface="メイリオ" panose="020B0604030504040204" pitchFamily="50" charset="-128"/>
              </a:rPr>
              <a:t>いない</a:t>
            </a:r>
          </a:p>
        </p:txBody>
      </p:sp>
      <p:sp>
        <p:nvSpPr>
          <p:cNvPr id="16" name="テキスト ボックス 15"/>
          <p:cNvSpPr txBox="1"/>
          <p:nvPr/>
        </p:nvSpPr>
        <p:spPr>
          <a:xfrm>
            <a:off x="3204884" y="4297683"/>
            <a:ext cx="902811" cy="329321"/>
          </a:xfrm>
          <a:prstGeom prst="rect">
            <a:avLst/>
          </a:prstGeom>
          <a:noFill/>
        </p:spPr>
        <p:txBody>
          <a:bodyPr wrap="none" rtlCol="0">
            <a:spAutoFit/>
          </a:bodyPr>
          <a:lstStyle/>
          <a:p>
            <a:pPr>
              <a:lnSpc>
                <a:spcPct val="110000"/>
              </a:lnSpc>
            </a:pPr>
            <a:r>
              <a:rPr kumimoji="1" lang="ja-JP" altLang="en-US" sz="1400" b="1" dirty="0">
                <a:solidFill>
                  <a:srgbClr val="103185"/>
                </a:solidFill>
                <a:latin typeface="メイリオ" panose="020B0604030504040204" pitchFamily="50" charset="-128"/>
                <a:ea typeface="メイリオ" panose="020B0604030504040204" pitchFamily="50" charset="-128"/>
              </a:rPr>
              <a:t>１人だけ</a:t>
            </a:r>
          </a:p>
        </p:txBody>
      </p:sp>
      <p:sp>
        <p:nvSpPr>
          <p:cNvPr id="17" name="テキスト ボックス 16"/>
          <p:cNvSpPr txBox="1"/>
          <p:nvPr/>
        </p:nvSpPr>
        <p:spPr>
          <a:xfrm>
            <a:off x="4886027" y="4284620"/>
            <a:ext cx="902811" cy="329321"/>
          </a:xfrm>
          <a:prstGeom prst="rect">
            <a:avLst/>
          </a:prstGeom>
          <a:noFill/>
        </p:spPr>
        <p:txBody>
          <a:bodyPr wrap="none" rtlCol="0">
            <a:spAutoFit/>
          </a:bodyPr>
          <a:lstStyle/>
          <a:p>
            <a:pPr>
              <a:lnSpc>
                <a:spcPct val="110000"/>
              </a:lnSpc>
            </a:pPr>
            <a:r>
              <a:rPr lang="ja-JP" altLang="en-US" sz="1400" b="1" dirty="0">
                <a:solidFill>
                  <a:srgbClr val="103185"/>
                </a:solidFill>
                <a:latin typeface="メイリオ" panose="020B0604030504040204" pitchFamily="50" charset="-128"/>
                <a:ea typeface="メイリオ" panose="020B0604030504040204" pitchFamily="50" charset="-128"/>
              </a:rPr>
              <a:t>２</a:t>
            </a:r>
            <a:r>
              <a:rPr kumimoji="1" lang="ja-JP" altLang="en-US" sz="1400" b="1" dirty="0">
                <a:solidFill>
                  <a:srgbClr val="103185"/>
                </a:solidFill>
                <a:latin typeface="メイリオ" panose="020B0604030504040204" pitchFamily="50" charset="-128"/>
                <a:ea typeface="メイリオ" panose="020B0604030504040204" pitchFamily="50" charset="-128"/>
              </a:rPr>
              <a:t>人以上</a:t>
            </a:r>
          </a:p>
        </p:txBody>
      </p:sp>
      <p:sp>
        <p:nvSpPr>
          <p:cNvPr id="18" name="テキスト ボックス 17"/>
          <p:cNvSpPr txBox="1"/>
          <p:nvPr/>
        </p:nvSpPr>
        <p:spPr>
          <a:xfrm>
            <a:off x="1900728" y="5860275"/>
            <a:ext cx="909223" cy="566309"/>
          </a:xfrm>
          <a:prstGeom prst="rect">
            <a:avLst/>
          </a:prstGeom>
          <a:noFill/>
        </p:spPr>
        <p:txBody>
          <a:bodyPr wrap="none" rtlCol="0">
            <a:spAutoFit/>
          </a:bodyPr>
          <a:lstStyle/>
          <a:p>
            <a:pPr algn="ctr">
              <a:lnSpc>
                <a:spcPct val="110000"/>
              </a:lnSpc>
            </a:pPr>
            <a:r>
              <a:rPr lang="en-US" altLang="ja-JP" sz="1400" b="1" dirty="0">
                <a:solidFill>
                  <a:srgbClr val="4BA7A3"/>
                </a:solidFill>
                <a:latin typeface="メイリオ" panose="020B0604030504040204" pitchFamily="50" charset="-128"/>
                <a:ea typeface="メイリオ" panose="020B0604030504040204" pitchFamily="50" charset="-128"/>
              </a:rPr>
              <a:t>20</a:t>
            </a:r>
            <a:r>
              <a:rPr kumimoji="1" lang="en-US" altLang="ja-JP" sz="1400" b="1" dirty="0">
                <a:solidFill>
                  <a:srgbClr val="4BA7A3"/>
                </a:solidFill>
                <a:latin typeface="メイリオ" panose="020B0604030504040204" pitchFamily="50" charset="-128"/>
                <a:ea typeface="メイリオ" panose="020B0604030504040204" pitchFamily="50" charset="-128"/>
              </a:rPr>
              <a:t>0</a:t>
            </a:r>
            <a:r>
              <a:rPr kumimoji="1" lang="ja-JP" altLang="en-US" sz="1400" b="1" dirty="0">
                <a:solidFill>
                  <a:srgbClr val="4BA7A3"/>
                </a:solidFill>
                <a:latin typeface="メイリオ" panose="020B0604030504040204" pitchFamily="50" charset="-128"/>
                <a:ea typeface="メイリオ" panose="020B0604030504040204" pitchFamily="50" charset="-128"/>
              </a:rPr>
              <a:t>万円</a:t>
            </a:r>
            <a:br>
              <a:rPr kumimoji="1" lang="en-US" altLang="ja-JP" sz="1400" b="1" dirty="0">
                <a:solidFill>
                  <a:srgbClr val="4BA7A3"/>
                </a:solidFill>
                <a:latin typeface="メイリオ" panose="020B0604030504040204" pitchFamily="50" charset="-128"/>
                <a:ea typeface="メイリオ" panose="020B0604030504040204" pitchFamily="50" charset="-128"/>
              </a:rPr>
            </a:br>
            <a:r>
              <a:rPr kumimoji="1" lang="ja-JP" altLang="en-US" sz="1400" b="1" dirty="0">
                <a:solidFill>
                  <a:srgbClr val="4BA7A3"/>
                </a:solidFill>
                <a:latin typeface="メイリオ" panose="020B0604030504040204" pitchFamily="50" charset="-128"/>
                <a:ea typeface="メイリオ" panose="020B0604030504040204" pitchFamily="50" charset="-128"/>
              </a:rPr>
              <a:t>未満</a:t>
            </a:r>
          </a:p>
        </p:txBody>
      </p:sp>
      <p:sp>
        <p:nvSpPr>
          <p:cNvPr id="19" name="テキスト ボックス 18"/>
          <p:cNvSpPr txBox="1"/>
          <p:nvPr/>
        </p:nvSpPr>
        <p:spPr>
          <a:xfrm>
            <a:off x="3021450" y="5886401"/>
            <a:ext cx="909223" cy="566309"/>
          </a:xfrm>
          <a:prstGeom prst="rect">
            <a:avLst/>
          </a:prstGeom>
          <a:noFill/>
        </p:spPr>
        <p:txBody>
          <a:bodyPr wrap="none" rtlCol="0">
            <a:spAutoFit/>
          </a:bodyPr>
          <a:lstStyle/>
          <a:p>
            <a:pPr algn="ctr">
              <a:lnSpc>
                <a:spcPct val="110000"/>
              </a:lnSpc>
            </a:pPr>
            <a:r>
              <a:rPr lang="en-US" altLang="ja-JP" sz="1400" b="1" dirty="0">
                <a:solidFill>
                  <a:srgbClr val="DB4D6D"/>
                </a:solidFill>
                <a:latin typeface="メイリオ" panose="020B0604030504040204" pitchFamily="50" charset="-128"/>
                <a:ea typeface="メイリオ" panose="020B0604030504040204" pitchFamily="50" charset="-128"/>
              </a:rPr>
              <a:t>200</a:t>
            </a:r>
            <a:r>
              <a:rPr kumimoji="1" lang="ja-JP" altLang="en-US" sz="1400" b="1" dirty="0">
                <a:solidFill>
                  <a:srgbClr val="DB4D6D"/>
                </a:solidFill>
                <a:latin typeface="メイリオ" panose="020B0604030504040204" pitchFamily="50" charset="-128"/>
                <a:ea typeface="メイリオ" panose="020B0604030504040204" pitchFamily="50" charset="-128"/>
              </a:rPr>
              <a:t>万円</a:t>
            </a:r>
            <a:br>
              <a:rPr kumimoji="1" lang="en-US" altLang="ja-JP" sz="1400" b="1" dirty="0">
                <a:solidFill>
                  <a:srgbClr val="DB4D6D"/>
                </a:solidFill>
                <a:latin typeface="メイリオ" panose="020B0604030504040204" pitchFamily="50" charset="-128"/>
                <a:ea typeface="メイリオ" panose="020B0604030504040204" pitchFamily="50" charset="-128"/>
              </a:rPr>
            </a:br>
            <a:r>
              <a:rPr kumimoji="1" lang="ja-JP" altLang="en-US" sz="1400" b="1" dirty="0">
                <a:solidFill>
                  <a:srgbClr val="DB4D6D"/>
                </a:solidFill>
                <a:latin typeface="メイリオ" panose="020B0604030504040204" pitchFamily="50" charset="-128"/>
                <a:ea typeface="メイリオ" panose="020B0604030504040204" pitchFamily="50" charset="-128"/>
              </a:rPr>
              <a:t>以上</a:t>
            </a:r>
          </a:p>
        </p:txBody>
      </p:sp>
      <p:sp>
        <p:nvSpPr>
          <p:cNvPr id="20" name="テキスト ボックス 19"/>
          <p:cNvSpPr txBox="1"/>
          <p:nvPr/>
        </p:nvSpPr>
        <p:spPr>
          <a:xfrm>
            <a:off x="4120220" y="5886401"/>
            <a:ext cx="909223" cy="566309"/>
          </a:xfrm>
          <a:prstGeom prst="rect">
            <a:avLst/>
          </a:prstGeom>
          <a:noFill/>
        </p:spPr>
        <p:txBody>
          <a:bodyPr wrap="none" rtlCol="0">
            <a:spAutoFit/>
          </a:bodyPr>
          <a:lstStyle/>
          <a:p>
            <a:pPr algn="ctr">
              <a:lnSpc>
                <a:spcPct val="110000"/>
              </a:lnSpc>
            </a:pPr>
            <a:r>
              <a:rPr lang="en-US" altLang="ja-JP" sz="1400" b="1" dirty="0">
                <a:solidFill>
                  <a:srgbClr val="4BA7A3"/>
                </a:solidFill>
                <a:latin typeface="メイリオ" panose="020B0604030504040204" pitchFamily="50" charset="-128"/>
                <a:ea typeface="メイリオ" panose="020B0604030504040204" pitchFamily="50" charset="-128"/>
              </a:rPr>
              <a:t>320</a:t>
            </a:r>
            <a:r>
              <a:rPr kumimoji="1" lang="ja-JP" altLang="en-US" sz="1400" b="1" dirty="0">
                <a:solidFill>
                  <a:srgbClr val="4BA7A3"/>
                </a:solidFill>
                <a:latin typeface="メイリオ" panose="020B0604030504040204" pitchFamily="50" charset="-128"/>
                <a:ea typeface="メイリオ" panose="020B0604030504040204" pitchFamily="50" charset="-128"/>
              </a:rPr>
              <a:t>万円</a:t>
            </a:r>
            <a:br>
              <a:rPr kumimoji="1" lang="en-US" altLang="ja-JP" sz="1400" b="1" dirty="0">
                <a:solidFill>
                  <a:srgbClr val="4BA7A3"/>
                </a:solidFill>
                <a:latin typeface="メイリオ" panose="020B0604030504040204" pitchFamily="50" charset="-128"/>
                <a:ea typeface="メイリオ" panose="020B0604030504040204" pitchFamily="50" charset="-128"/>
              </a:rPr>
            </a:br>
            <a:r>
              <a:rPr kumimoji="1" lang="ja-JP" altLang="en-US" sz="1400" b="1" dirty="0">
                <a:solidFill>
                  <a:srgbClr val="4BA7A3"/>
                </a:solidFill>
                <a:latin typeface="メイリオ" panose="020B0604030504040204" pitchFamily="50" charset="-128"/>
                <a:ea typeface="メイリオ" panose="020B0604030504040204" pitchFamily="50" charset="-128"/>
              </a:rPr>
              <a:t>未満</a:t>
            </a:r>
          </a:p>
        </p:txBody>
      </p:sp>
      <p:sp>
        <p:nvSpPr>
          <p:cNvPr id="21" name="テキスト ボックス 20"/>
          <p:cNvSpPr txBox="1"/>
          <p:nvPr/>
        </p:nvSpPr>
        <p:spPr>
          <a:xfrm>
            <a:off x="5233192" y="5912527"/>
            <a:ext cx="909223" cy="566309"/>
          </a:xfrm>
          <a:prstGeom prst="rect">
            <a:avLst/>
          </a:prstGeom>
          <a:noFill/>
        </p:spPr>
        <p:txBody>
          <a:bodyPr wrap="none" rtlCol="0">
            <a:spAutoFit/>
          </a:bodyPr>
          <a:lstStyle/>
          <a:p>
            <a:pPr algn="ctr">
              <a:lnSpc>
                <a:spcPct val="110000"/>
              </a:lnSpc>
            </a:pPr>
            <a:r>
              <a:rPr kumimoji="1" lang="en-US" altLang="ja-JP" sz="1400" b="1" dirty="0">
                <a:solidFill>
                  <a:srgbClr val="DB4D6D"/>
                </a:solidFill>
                <a:latin typeface="メイリオ" panose="020B0604030504040204" pitchFamily="50" charset="-128"/>
                <a:ea typeface="メイリオ" panose="020B0604030504040204" pitchFamily="50" charset="-128"/>
              </a:rPr>
              <a:t>320</a:t>
            </a:r>
            <a:r>
              <a:rPr kumimoji="1" lang="ja-JP" altLang="en-US" sz="1400" b="1" dirty="0">
                <a:solidFill>
                  <a:srgbClr val="DB4D6D"/>
                </a:solidFill>
                <a:latin typeface="メイリオ" panose="020B0604030504040204" pitchFamily="50" charset="-128"/>
                <a:ea typeface="メイリオ" panose="020B0604030504040204" pitchFamily="50" charset="-128"/>
              </a:rPr>
              <a:t>万円</a:t>
            </a:r>
            <a:br>
              <a:rPr kumimoji="1" lang="en-US" altLang="ja-JP" sz="1400" b="1" dirty="0">
                <a:solidFill>
                  <a:srgbClr val="DB4D6D"/>
                </a:solidFill>
                <a:latin typeface="メイリオ" panose="020B0604030504040204" pitchFamily="50" charset="-128"/>
                <a:ea typeface="メイリオ" panose="020B0604030504040204" pitchFamily="50" charset="-128"/>
              </a:rPr>
            </a:br>
            <a:r>
              <a:rPr kumimoji="1" lang="ja-JP" altLang="en-US" sz="1400" b="1" dirty="0">
                <a:solidFill>
                  <a:srgbClr val="DB4D6D"/>
                </a:solidFill>
                <a:latin typeface="メイリオ" panose="020B0604030504040204" pitchFamily="50" charset="-128"/>
                <a:ea typeface="メイリオ" panose="020B0604030504040204" pitchFamily="50" charset="-128"/>
              </a:rPr>
              <a:t>以上</a:t>
            </a:r>
          </a:p>
        </p:txBody>
      </p:sp>
      <p:sp>
        <p:nvSpPr>
          <p:cNvPr id="22" name="テキスト ボックス 21"/>
          <p:cNvSpPr txBox="1"/>
          <p:nvPr/>
        </p:nvSpPr>
        <p:spPr>
          <a:xfrm>
            <a:off x="1310244" y="6610181"/>
            <a:ext cx="800100" cy="720000"/>
          </a:xfrm>
          <a:prstGeom prst="rect">
            <a:avLst/>
          </a:prstGeom>
          <a:solidFill>
            <a:srgbClr val="C9E7E7"/>
          </a:solidFill>
          <a:ln w="38100">
            <a:solidFill>
              <a:srgbClr val="4BA7A3"/>
            </a:solidFill>
          </a:ln>
        </p:spPr>
        <p:txBody>
          <a:bodyPr wrap="square" rtlCol="0" anchor="ctr" anchorCtr="0">
            <a:noAutofit/>
          </a:bodyPr>
          <a:lstStyle/>
          <a:p>
            <a:pPr lvl="0" algn="ctr">
              <a:lnSpc>
                <a:spcPct val="110000"/>
              </a:lnSpc>
            </a:pPr>
            <a:r>
              <a:rPr lang="ja-JP" altLang="en-US" sz="900" b="1" dirty="0">
                <a:solidFill>
                  <a:prstClr val="black"/>
                </a:solidFill>
                <a:latin typeface="メイリオ" panose="020B0604030504040204" pitchFamily="50" charset="-128"/>
                <a:ea typeface="メイリオ" panose="020B0604030504040204" pitchFamily="50" charset="-128"/>
              </a:rPr>
              <a:t>世帯全員が</a:t>
            </a:r>
            <a:endParaRPr lang="en-US" altLang="ja-JP" sz="1600" b="1" dirty="0">
              <a:solidFill>
                <a:prstClr val="black"/>
              </a:solidFill>
              <a:latin typeface="メイリオ" panose="020B0604030504040204" pitchFamily="50" charset="-128"/>
              <a:ea typeface="メイリオ" panose="020B0604030504040204" pitchFamily="50" charset="-128"/>
            </a:endParaRPr>
          </a:p>
          <a:p>
            <a:pPr algn="ctr">
              <a:lnSpc>
                <a:spcPct val="110000"/>
              </a:lnSpc>
            </a:pPr>
            <a:r>
              <a:rPr kumimoji="1" lang="ja-JP" altLang="en-US" sz="1600" b="1" dirty="0">
                <a:latin typeface="メイリオ" panose="020B0604030504040204" pitchFamily="50" charset="-128"/>
                <a:ea typeface="メイリオ" panose="020B0604030504040204" pitchFamily="50" charset="-128"/>
              </a:rPr>
              <a:t>１割</a:t>
            </a:r>
          </a:p>
        </p:txBody>
      </p:sp>
      <p:sp>
        <p:nvSpPr>
          <p:cNvPr id="23" name="テキスト ボックス 22"/>
          <p:cNvSpPr txBox="1"/>
          <p:nvPr/>
        </p:nvSpPr>
        <p:spPr>
          <a:xfrm>
            <a:off x="2414243" y="6610181"/>
            <a:ext cx="800100" cy="720000"/>
          </a:xfrm>
          <a:prstGeom prst="rect">
            <a:avLst/>
          </a:prstGeom>
          <a:solidFill>
            <a:srgbClr val="C9E7E7"/>
          </a:solidFill>
          <a:ln w="38100">
            <a:solidFill>
              <a:srgbClr val="4BA7A3"/>
            </a:solidFill>
          </a:ln>
        </p:spPr>
        <p:txBody>
          <a:bodyPr wrap="square" rtlCol="0" anchor="ctr" anchorCtr="0">
            <a:noAutofit/>
          </a:bodyPr>
          <a:lstStyle/>
          <a:p>
            <a:pPr algn="ctr">
              <a:lnSpc>
                <a:spcPct val="110000"/>
              </a:lnSpc>
            </a:pPr>
            <a:r>
              <a:rPr kumimoji="1" lang="ja-JP" altLang="en-US" sz="1600" b="1" dirty="0">
                <a:latin typeface="メイリオ" panose="020B0604030504040204" pitchFamily="50" charset="-128"/>
                <a:ea typeface="メイリオ" panose="020B0604030504040204" pitchFamily="50" charset="-128"/>
              </a:rPr>
              <a:t>１割</a:t>
            </a:r>
          </a:p>
        </p:txBody>
      </p:sp>
      <p:sp>
        <p:nvSpPr>
          <p:cNvPr id="24" name="テキスト ボックス 23"/>
          <p:cNvSpPr txBox="1"/>
          <p:nvPr/>
        </p:nvSpPr>
        <p:spPr>
          <a:xfrm>
            <a:off x="3518242" y="6610181"/>
            <a:ext cx="800100" cy="720000"/>
          </a:xfrm>
          <a:prstGeom prst="rect">
            <a:avLst/>
          </a:prstGeom>
          <a:solidFill>
            <a:srgbClr val="FEDFE1"/>
          </a:solidFill>
          <a:ln w="38100">
            <a:solidFill>
              <a:srgbClr val="DB4D6D"/>
            </a:solidFill>
          </a:ln>
        </p:spPr>
        <p:txBody>
          <a:bodyPr wrap="square" rtlCol="0" anchor="ctr" anchorCtr="0">
            <a:noAutofit/>
          </a:bodyPr>
          <a:lstStyle/>
          <a:p>
            <a:pPr algn="ctr">
              <a:lnSpc>
                <a:spcPct val="110000"/>
              </a:lnSpc>
            </a:pPr>
            <a:r>
              <a:rPr lang="ja-JP" altLang="en-US" sz="1600" b="1" dirty="0">
                <a:latin typeface="メイリオ" panose="020B0604030504040204" pitchFamily="50" charset="-128"/>
                <a:ea typeface="メイリオ" panose="020B0604030504040204" pitchFamily="50" charset="-128"/>
              </a:rPr>
              <a:t>２</a:t>
            </a:r>
            <a:r>
              <a:rPr kumimoji="1" lang="ja-JP" altLang="en-US" sz="1600" b="1" dirty="0">
                <a:latin typeface="メイリオ" panose="020B0604030504040204" pitchFamily="50" charset="-128"/>
                <a:ea typeface="メイリオ" panose="020B0604030504040204" pitchFamily="50" charset="-128"/>
              </a:rPr>
              <a:t>割</a:t>
            </a:r>
          </a:p>
        </p:txBody>
      </p:sp>
      <p:sp>
        <p:nvSpPr>
          <p:cNvPr id="25" name="テキスト ボックス 24"/>
          <p:cNvSpPr txBox="1"/>
          <p:nvPr/>
        </p:nvSpPr>
        <p:spPr>
          <a:xfrm>
            <a:off x="4622241" y="6610181"/>
            <a:ext cx="800100" cy="720000"/>
          </a:xfrm>
          <a:prstGeom prst="rect">
            <a:avLst/>
          </a:prstGeom>
          <a:solidFill>
            <a:srgbClr val="C9E7E7"/>
          </a:solidFill>
          <a:ln w="38100">
            <a:solidFill>
              <a:srgbClr val="4BA7A3"/>
            </a:solidFill>
          </a:ln>
        </p:spPr>
        <p:txBody>
          <a:bodyPr wrap="square" rtlCol="0" anchor="ctr" anchorCtr="0">
            <a:noAutofit/>
          </a:bodyPr>
          <a:lstStyle/>
          <a:p>
            <a:pPr algn="ctr">
              <a:lnSpc>
                <a:spcPct val="110000"/>
              </a:lnSpc>
            </a:pPr>
            <a:r>
              <a:rPr kumimoji="1" lang="ja-JP" altLang="en-US" sz="900" b="1" dirty="0">
                <a:latin typeface="メイリオ" panose="020B0604030504040204" pitchFamily="50" charset="-128"/>
                <a:ea typeface="メイリオ" panose="020B0604030504040204" pitchFamily="50" charset="-128"/>
              </a:rPr>
              <a:t>世帯全員が</a:t>
            </a:r>
            <a:endParaRPr kumimoji="1" lang="en-US" altLang="ja-JP" sz="1600" b="1" dirty="0">
              <a:latin typeface="メイリオ" panose="020B0604030504040204" pitchFamily="50" charset="-128"/>
              <a:ea typeface="メイリオ" panose="020B0604030504040204" pitchFamily="50" charset="-128"/>
            </a:endParaRPr>
          </a:p>
          <a:p>
            <a:pPr algn="ctr">
              <a:lnSpc>
                <a:spcPct val="110000"/>
              </a:lnSpc>
              <a:spcBef>
                <a:spcPts val="300"/>
              </a:spcBef>
            </a:pPr>
            <a:r>
              <a:rPr kumimoji="1" lang="ja-JP" altLang="en-US" sz="1600" b="1" dirty="0">
                <a:latin typeface="メイリオ" panose="020B0604030504040204" pitchFamily="50" charset="-128"/>
                <a:ea typeface="メイリオ" panose="020B0604030504040204" pitchFamily="50" charset="-128"/>
              </a:rPr>
              <a:t>１割</a:t>
            </a:r>
          </a:p>
        </p:txBody>
      </p:sp>
      <p:sp>
        <p:nvSpPr>
          <p:cNvPr id="26" name="テキスト ボックス 25"/>
          <p:cNvSpPr txBox="1"/>
          <p:nvPr/>
        </p:nvSpPr>
        <p:spPr>
          <a:xfrm>
            <a:off x="5726242" y="6610181"/>
            <a:ext cx="800100" cy="720000"/>
          </a:xfrm>
          <a:prstGeom prst="rect">
            <a:avLst/>
          </a:prstGeom>
          <a:solidFill>
            <a:srgbClr val="FEDFE1"/>
          </a:solidFill>
          <a:ln w="38100">
            <a:solidFill>
              <a:srgbClr val="DB4D6D"/>
            </a:solidFill>
          </a:ln>
        </p:spPr>
        <p:txBody>
          <a:bodyPr wrap="square" rtlCol="0" anchor="ctr" anchorCtr="0">
            <a:noAutofit/>
          </a:bodyPr>
          <a:lstStyle/>
          <a:p>
            <a:pPr algn="ctr">
              <a:lnSpc>
                <a:spcPct val="110000"/>
              </a:lnSpc>
            </a:pPr>
            <a:r>
              <a:rPr kumimoji="1" lang="ja-JP" altLang="en-US" sz="900" b="1" dirty="0">
                <a:latin typeface="メイリオ" panose="020B0604030504040204" pitchFamily="50" charset="-128"/>
                <a:ea typeface="メイリオ" panose="020B0604030504040204" pitchFamily="50" charset="-128"/>
              </a:rPr>
              <a:t>世帯全員が</a:t>
            </a:r>
            <a:endParaRPr kumimoji="1" lang="en-US" altLang="ja-JP" sz="900" b="1" dirty="0">
              <a:latin typeface="メイリオ" panose="020B0604030504040204" pitchFamily="50" charset="-128"/>
              <a:ea typeface="メイリオ" panose="020B0604030504040204" pitchFamily="50" charset="-128"/>
            </a:endParaRPr>
          </a:p>
          <a:p>
            <a:pPr algn="ctr">
              <a:lnSpc>
                <a:spcPct val="110000"/>
              </a:lnSpc>
              <a:spcBef>
                <a:spcPts val="300"/>
              </a:spcBef>
            </a:pPr>
            <a:r>
              <a:rPr kumimoji="1" lang="ja-JP" altLang="en-US" sz="1600" b="1" dirty="0">
                <a:latin typeface="メイリオ" panose="020B0604030504040204" pitchFamily="50" charset="-128"/>
                <a:ea typeface="メイリオ" panose="020B0604030504040204" pitchFamily="50" charset="-128"/>
              </a:rPr>
              <a:t>２割</a:t>
            </a:r>
          </a:p>
        </p:txBody>
      </p:sp>
      <p:sp>
        <p:nvSpPr>
          <p:cNvPr id="27" name="テキスト ボックス 26"/>
          <p:cNvSpPr txBox="1"/>
          <p:nvPr/>
        </p:nvSpPr>
        <p:spPr>
          <a:xfrm>
            <a:off x="206245" y="6610181"/>
            <a:ext cx="800100" cy="720000"/>
          </a:xfrm>
          <a:prstGeom prst="rect">
            <a:avLst/>
          </a:prstGeom>
          <a:solidFill>
            <a:schemeClr val="accent2">
              <a:lumMod val="20000"/>
              <a:lumOff val="80000"/>
            </a:schemeClr>
          </a:solidFill>
          <a:ln w="38100">
            <a:solidFill>
              <a:schemeClr val="accent2"/>
            </a:solidFill>
          </a:ln>
        </p:spPr>
        <p:txBody>
          <a:bodyPr wrap="square" rtlCol="0" anchor="ctr" anchorCtr="0">
            <a:noAutofit/>
          </a:bodyPr>
          <a:lstStyle/>
          <a:p>
            <a:pPr lvl="0" algn="ctr">
              <a:lnSpc>
                <a:spcPct val="110000"/>
              </a:lnSpc>
            </a:pPr>
            <a:r>
              <a:rPr lang="ja-JP" altLang="en-US" sz="900" b="1" dirty="0">
                <a:solidFill>
                  <a:prstClr val="black"/>
                </a:solidFill>
                <a:latin typeface="メイリオ" panose="020B0604030504040204" pitchFamily="50" charset="-128"/>
                <a:ea typeface="メイリオ" panose="020B0604030504040204" pitchFamily="50" charset="-128"/>
              </a:rPr>
              <a:t>世帯全員が</a:t>
            </a:r>
            <a:endParaRPr lang="en-US" altLang="ja-JP" sz="1600" b="1" dirty="0">
              <a:solidFill>
                <a:prstClr val="black"/>
              </a:solidFill>
              <a:latin typeface="メイリオ" panose="020B0604030504040204" pitchFamily="50" charset="-128"/>
              <a:ea typeface="メイリオ" panose="020B0604030504040204" pitchFamily="50" charset="-128"/>
            </a:endParaRPr>
          </a:p>
          <a:p>
            <a:pPr algn="ctr">
              <a:lnSpc>
                <a:spcPct val="110000"/>
              </a:lnSpc>
            </a:pPr>
            <a:r>
              <a:rPr kumimoji="1" lang="ja-JP" altLang="en-US" sz="1600" b="1" dirty="0">
                <a:latin typeface="メイリオ" panose="020B0604030504040204" pitchFamily="50" charset="-128"/>
                <a:ea typeface="メイリオ" panose="020B0604030504040204" pitchFamily="50" charset="-128"/>
              </a:rPr>
              <a:t>３割</a:t>
            </a:r>
          </a:p>
        </p:txBody>
      </p:sp>
      <p:sp>
        <p:nvSpPr>
          <p:cNvPr id="28" name="テキスト ボックス 27"/>
          <p:cNvSpPr txBox="1"/>
          <p:nvPr/>
        </p:nvSpPr>
        <p:spPr>
          <a:xfrm>
            <a:off x="3384843" y="1835180"/>
            <a:ext cx="1082348" cy="329321"/>
          </a:xfrm>
          <a:prstGeom prst="rect">
            <a:avLst/>
          </a:prstGeom>
          <a:noFill/>
        </p:spPr>
        <p:txBody>
          <a:bodyPr wrap="none" rtlCol="0">
            <a:spAutoFit/>
          </a:bodyPr>
          <a:lstStyle/>
          <a:p>
            <a:pPr>
              <a:lnSpc>
                <a:spcPct val="110000"/>
              </a:lnSpc>
            </a:pPr>
            <a:r>
              <a:rPr kumimoji="1" lang="ja-JP" altLang="en-US" sz="1400" b="1" dirty="0">
                <a:solidFill>
                  <a:srgbClr val="103185"/>
                </a:solidFill>
                <a:latin typeface="メイリオ" panose="020B0604030504040204" pitchFamily="50" charset="-128"/>
                <a:ea typeface="メイリオ" panose="020B0604030504040204" pitchFamily="50" charset="-128"/>
              </a:rPr>
              <a:t>該当しない</a:t>
            </a:r>
          </a:p>
        </p:txBody>
      </p:sp>
      <p:sp>
        <p:nvSpPr>
          <p:cNvPr id="29" name="テキスト ボックス 28"/>
          <p:cNvSpPr txBox="1"/>
          <p:nvPr/>
        </p:nvSpPr>
        <p:spPr>
          <a:xfrm>
            <a:off x="671620" y="1839005"/>
            <a:ext cx="902811" cy="329321"/>
          </a:xfrm>
          <a:prstGeom prst="rect">
            <a:avLst/>
          </a:prstGeom>
          <a:noFill/>
        </p:spPr>
        <p:txBody>
          <a:bodyPr wrap="none" rtlCol="0">
            <a:spAutoFit/>
          </a:bodyPr>
          <a:lstStyle/>
          <a:p>
            <a:pPr>
              <a:lnSpc>
                <a:spcPct val="110000"/>
              </a:lnSpc>
            </a:pPr>
            <a:r>
              <a:rPr kumimoji="1" lang="ja-JP" altLang="en-US" sz="1400" b="1" dirty="0">
                <a:solidFill>
                  <a:schemeClr val="accent2"/>
                </a:solidFill>
                <a:latin typeface="メイリオ" panose="020B0604030504040204" pitchFamily="50" charset="-128"/>
                <a:ea typeface="メイリオ" panose="020B0604030504040204" pitchFamily="50" charset="-128"/>
              </a:rPr>
              <a:t>該当する</a:t>
            </a:r>
          </a:p>
        </p:txBody>
      </p:sp>
      <p:sp>
        <p:nvSpPr>
          <p:cNvPr id="30" name="角丸四角形 29"/>
          <p:cNvSpPr/>
          <p:nvPr/>
        </p:nvSpPr>
        <p:spPr>
          <a:xfrm>
            <a:off x="294636" y="1308718"/>
            <a:ext cx="6125924" cy="432000"/>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現役並み所得者</a:t>
            </a:r>
            <a:r>
              <a:rPr kumimoji="1" lang="en-US" altLang="ja-JP" sz="1400" b="1" baseline="30000" dirty="0">
                <a:solidFill>
                  <a:schemeClr val="tx1"/>
                </a:solidFill>
                <a:latin typeface="メイリオ" panose="020B0604030504040204" pitchFamily="50" charset="-128"/>
                <a:ea typeface="メイリオ" panose="020B0604030504040204" pitchFamily="50" charset="-128"/>
              </a:rPr>
              <a:t>※4</a:t>
            </a:r>
            <a:r>
              <a:rPr kumimoji="1" lang="ja-JP" altLang="en-US" sz="1400" b="1" dirty="0">
                <a:solidFill>
                  <a:schemeClr val="tx1"/>
                </a:solidFill>
                <a:latin typeface="メイリオ" panose="020B0604030504040204" pitchFamily="50" charset="-128"/>
                <a:ea typeface="メイリオ" panose="020B0604030504040204" pitchFamily="50" charset="-128"/>
              </a:rPr>
              <a:t>に該当するか</a:t>
            </a:r>
          </a:p>
        </p:txBody>
      </p:sp>
      <p:sp>
        <p:nvSpPr>
          <p:cNvPr id="31" name="角丸四角形 30"/>
          <p:cNvSpPr/>
          <p:nvPr/>
        </p:nvSpPr>
        <p:spPr>
          <a:xfrm>
            <a:off x="1356208" y="2251597"/>
            <a:ext cx="3511004" cy="724759"/>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世帯内</a:t>
            </a:r>
            <a:r>
              <a:rPr kumimoji="1" lang="en-US" altLang="ja-JP" sz="1400" b="1" dirty="0">
                <a:solidFill>
                  <a:schemeClr val="tx1"/>
                </a:solidFill>
                <a:latin typeface="メイリオ" panose="020B0604030504040204" pitchFamily="50" charset="-128"/>
                <a:ea typeface="メイリオ" panose="020B0604030504040204" pitchFamily="50" charset="-128"/>
              </a:rPr>
              <a:t>75</a:t>
            </a:r>
            <a:r>
              <a:rPr kumimoji="1" lang="ja-JP" altLang="en-US" sz="1400" b="1" dirty="0">
                <a:solidFill>
                  <a:schemeClr val="tx1"/>
                </a:solidFill>
                <a:latin typeface="メイリオ" panose="020B0604030504040204" pitchFamily="50" charset="-128"/>
                <a:ea typeface="メイリオ" panose="020B0604030504040204" pitchFamily="50" charset="-128"/>
              </a:rPr>
              <a:t>歳以上の方</a:t>
            </a:r>
            <a:r>
              <a:rPr kumimoji="1" lang="en-US" altLang="ja-JP" sz="1400" b="1" baseline="30000" dirty="0">
                <a:solidFill>
                  <a:schemeClr val="tx1"/>
                </a:solidFill>
                <a:latin typeface="メイリオ" panose="020B0604030504040204" pitchFamily="50" charset="-128"/>
                <a:ea typeface="メイリオ" panose="020B0604030504040204" pitchFamily="50" charset="-128"/>
              </a:rPr>
              <a:t>※1</a:t>
            </a:r>
            <a:r>
              <a:rPr kumimoji="1" lang="ja-JP" altLang="en-US" sz="1400" b="1" dirty="0">
                <a:solidFill>
                  <a:schemeClr val="tx1"/>
                </a:solidFill>
                <a:latin typeface="メイリオ" panose="020B0604030504040204" pitchFamily="50" charset="-128"/>
                <a:ea typeface="メイリオ" panose="020B0604030504040204" pitchFamily="50" charset="-128"/>
              </a:rPr>
              <a:t>のうち</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1" dirty="0">
                <a:solidFill>
                  <a:schemeClr val="tx1"/>
                </a:solidFill>
                <a:latin typeface="メイリオ" panose="020B0604030504040204" pitchFamily="50" charset="-128"/>
                <a:ea typeface="メイリオ" panose="020B0604030504040204" pitchFamily="50" charset="-128"/>
              </a:rPr>
              <a:t>課税所得</a:t>
            </a:r>
            <a:r>
              <a:rPr kumimoji="1" lang="en-US" altLang="ja-JP" sz="1400" b="1" baseline="30000" dirty="0">
                <a:solidFill>
                  <a:schemeClr val="tx1"/>
                </a:solidFill>
                <a:latin typeface="メイリオ" panose="020B0604030504040204" pitchFamily="50" charset="-128"/>
                <a:ea typeface="メイリオ" panose="020B0604030504040204" pitchFamily="50" charset="-128"/>
              </a:rPr>
              <a:t>※2</a:t>
            </a:r>
            <a:r>
              <a:rPr kumimoji="1" lang="ja-JP" altLang="en-US" sz="1400" b="1" dirty="0">
                <a:solidFill>
                  <a:schemeClr val="tx1"/>
                </a:solidFill>
                <a:latin typeface="メイリオ" panose="020B0604030504040204" pitchFamily="50" charset="-128"/>
                <a:ea typeface="メイリオ" panose="020B0604030504040204" pitchFamily="50" charset="-128"/>
              </a:rPr>
              <a:t>が</a:t>
            </a:r>
            <a:r>
              <a:rPr kumimoji="1" lang="en-US" altLang="ja-JP" sz="1400" b="1" dirty="0">
                <a:solidFill>
                  <a:schemeClr val="tx1"/>
                </a:solidFill>
                <a:latin typeface="メイリオ" panose="020B0604030504040204" pitchFamily="50" charset="-128"/>
                <a:ea typeface="メイリオ" panose="020B0604030504040204" pitchFamily="50" charset="-128"/>
              </a:rPr>
              <a:t>28</a:t>
            </a:r>
            <a:r>
              <a:rPr kumimoji="1" lang="ja-JP" altLang="en-US" sz="1400" b="1" dirty="0">
                <a:solidFill>
                  <a:schemeClr val="tx1"/>
                </a:solidFill>
                <a:latin typeface="メイリオ" panose="020B0604030504040204" pitchFamily="50" charset="-128"/>
                <a:ea typeface="メイリオ" panose="020B0604030504040204" pitchFamily="50" charset="-128"/>
              </a:rPr>
              <a:t>万円以上の方がいるか</a:t>
            </a:r>
          </a:p>
        </p:txBody>
      </p:sp>
      <p:sp>
        <p:nvSpPr>
          <p:cNvPr id="32" name="角丸四角形 31"/>
          <p:cNvSpPr/>
          <p:nvPr/>
        </p:nvSpPr>
        <p:spPr>
          <a:xfrm>
            <a:off x="2708667" y="3520332"/>
            <a:ext cx="3511004" cy="724759"/>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世帯に</a:t>
            </a:r>
            <a:r>
              <a:rPr kumimoji="1" lang="en-US" altLang="ja-JP" sz="1400" b="1" dirty="0">
                <a:solidFill>
                  <a:schemeClr val="tx1"/>
                </a:solidFill>
                <a:latin typeface="メイリオ" panose="020B0604030504040204" pitchFamily="50" charset="-128"/>
                <a:ea typeface="メイリオ" panose="020B0604030504040204" pitchFamily="50" charset="-128"/>
              </a:rPr>
              <a:t>75</a:t>
            </a:r>
            <a:r>
              <a:rPr kumimoji="1" lang="ja-JP" altLang="en-US" sz="1400" b="1" dirty="0">
                <a:solidFill>
                  <a:schemeClr val="tx1"/>
                </a:solidFill>
                <a:latin typeface="メイリオ" panose="020B0604030504040204" pitchFamily="50" charset="-128"/>
                <a:ea typeface="メイリオ" panose="020B0604030504040204" pitchFamily="50" charset="-128"/>
              </a:rPr>
              <a:t>歳以上の方</a:t>
            </a:r>
            <a:r>
              <a:rPr kumimoji="1" lang="en-US" altLang="ja-JP" sz="1400" b="1" baseline="30000" dirty="0">
                <a:solidFill>
                  <a:schemeClr val="tx1"/>
                </a:solidFill>
                <a:latin typeface="メイリオ" panose="020B0604030504040204" pitchFamily="50" charset="-128"/>
                <a:ea typeface="メイリオ" panose="020B0604030504040204" pitchFamily="50" charset="-128"/>
              </a:rPr>
              <a:t>※1</a:t>
            </a:r>
            <a:r>
              <a:rPr kumimoji="1" lang="ja-JP" altLang="en-US" sz="1400" b="1" dirty="0">
                <a:solidFill>
                  <a:schemeClr val="tx1"/>
                </a:solidFill>
                <a:latin typeface="メイリオ" panose="020B0604030504040204" pitchFamily="50" charset="-128"/>
                <a:ea typeface="メイリオ" panose="020B0604030504040204" pitchFamily="50" charset="-128"/>
              </a:rPr>
              <a:t>が</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1" dirty="0">
                <a:solidFill>
                  <a:schemeClr val="tx1"/>
                </a:solidFill>
                <a:latin typeface="メイリオ" panose="020B0604030504040204" pitchFamily="50" charset="-128"/>
                <a:ea typeface="メイリオ" panose="020B0604030504040204" pitchFamily="50" charset="-128"/>
              </a:rPr>
              <a:t>２人以上いるか</a:t>
            </a:r>
          </a:p>
        </p:txBody>
      </p:sp>
      <p:sp>
        <p:nvSpPr>
          <p:cNvPr id="33" name="角丸四角形 32"/>
          <p:cNvSpPr/>
          <p:nvPr/>
        </p:nvSpPr>
        <p:spPr>
          <a:xfrm>
            <a:off x="2265829" y="4847052"/>
            <a:ext cx="2172639" cy="975411"/>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「年金収入</a:t>
            </a:r>
            <a:r>
              <a:rPr kumimoji="1" lang="en-US" altLang="ja-JP" sz="1200" b="1" baseline="30000" dirty="0">
                <a:solidFill>
                  <a:schemeClr val="tx1"/>
                </a:solidFill>
                <a:latin typeface="メイリオ" panose="020B0604030504040204" pitchFamily="50" charset="-128"/>
                <a:ea typeface="メイリオ" panose="020B0604030504040204" pitchFamily="50" charset="-128"/>
              </a:rPr>
              <a:t>※3</a:t>
            </a:r>
            <a:r>
              <a:rPr kumimoji="1" lang="en-US" altLang="ja-JP" sz="1200" b="1" dirty="0">
                <a:solidFill>
                  <a:schemeClr val="tx1"/>
                </a:solidFill>
                <a:latin typeface="メイリオ" panose="020B0604030504040204" pitchFamily="50" charset="-128"/>
                <a:ea typeface="メイリオ" panose="020B0604030504040204" pitchFamily="50" charset="-128"/>
              </a:rPr>
              <a:t>+</a:t>
            </a:r>
            <a:r>
              <a:rPr kumimoji="1" lang="ja-JP" altLang="en-US" sz="1200" b="1" dirty="0">
                <a:solidFill>
                  <a:schemeClr val="tx1"/>
                </a:solidFill>
                <a:latin typeface="メイリオ" panose="020B0604030504040204" pitchFamily="50" charset="-128"/>
                <a:ea typeface="メイリオ" panose="020B0604030504040204" pitchFamily="50" charset="-128"/>
              </a:rPr>
              <a:t>その他の</a:t>
            </a:r>
            <a:endParaRPr kumimoji="1" lang="en-US" altLang="ja-JP" sz="12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200" b="1" dirty="0">
                <a:solidFill>
                  <a:schemeClr val="tx1"/>
                </a:solidFill>
                <a:latin typeface="メイリオ" panose="020B0604030504040204" pitchFamily="50" charset="-128"/>
                <a:ea typeface="メイリオ" panose="020B0604030504040204" pitchFamily="50" charset="-128"/>
              </a:rPr>
              <a:t>合計所得金額</a:t>
            </a:r>
            <a:r>
              <a:rPr kumimoji="1" lang="en-US" altLang="ja-JP" sz="1200" b="1" baseline="30000" dirty="0">
                <a:solidFill>
                  <a:schemeClr val="tx1"/>
                </a:solidFill>
                <a:latin typeface="メイリオ" panose="020B0604030504040204" pitchFamily="50" charset="-128"/>
                <a:ea typeface="メイリオ" panose="020B0604030504040204" pitchFamily="50" charset="-128"/>
              </a:rPr>
              <a:t>※5</a:t>
            </a:r>
            <a:r>
              <a:rPr kumimoji="1" lang="ja-JP" altLang="en-US" sz="1200" b="1" dirty="0">
                <a:solidFill>
                  <a:schemeClr val="tx1"/>
                </a:solidFill>
                <a:latin typeface="メイリオ" panose="020B0604030504040204" pitchFamily="50" charset="-128"/>
                <a:ea typeface="メイリオ" panose="020B0604030504040204" pitchFamily="50" charset="-128"/>
              </a:rPr>
              <a:t>」が</a:t>
            </a:r>
            <a:endParaRPr kumimoji="1" lang="en-US" altLang="ja-JP" sz="1200" b="1" dirty="0">
              <a:solidFill>
                <a:schemeClr val="tx1"/>
              </a:solidFill>
              <a:latin typeface="メイリオ" panose="020B0604030504040204" pitchFamily="50" charset="-128"/>
              <a:ea typeface="メイリオ" panose="020B0604030504040204" pitchFamily="50" charset="-128"/>
            </a:endParaRPr>
          </a:p>
          <a:p>
            <a:pPr algn="ctr"/>
            <a:r>
              <a:rPr kumimoji="1" lang="en-US" altLang="ja-JP" sz="1200" b="1" dirty="0">
                <a:solidFill>
                  <a:schemeClr val="tx1"/>
                </a:solidFill>
                <a:latin typeface="メイリオ" panose="020B0604030504040204" pitchFamily="50" charset="-128"/>
                <a:ea typeface="メイリオ" panose="020B0604030504040204" pitchFamily="50" charset="-128"/>
              </a:rPr>
              <a:t>200</a:t>
            </a:r>
            <a:r>
              <a:rPr kumimoji="1" lang="ja-JP" altLang="en-US" sz="1200" b="1" dirty="0">
                <a:solidFill>
                  <a:schemeClr val="tx1"/>
                </a:solidFill>
                <a:latin typeface="メイリオ" panose="020B0604030504040204" pitchFamily="50" charset="-128"/>
                <a:ea typeface="メイリオ" panose="020B0604030504040204" pitchFamily="50" charset="-128"/>
              </a:rPr>
              <a:t>万円以上か</a:t>
            </a:r>
          </a:p>
        </p:txBody>
      </p:sp>
      <p:pic>
        <p:nvPicPr>
          <p:cNvPr id="34" name="図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5318" y="1832294"/>
            <a:ext cx="1030630" cy="1219681"/>
          </a:xfrm>
          <a:prstGeom prst="rect">
            <a:avLst/>
          </a:prstGeom>
        </p:spPr>
      </p:pic>
      <p:sp>
        <p:nvSpPr>
          <p:cNvPr id="35" name="角丸四角形 34"/>
          <p:cNvSpPr/>
          <p:nvPr/>
        </p:nvSpPr>
        <p:spPr>
          <a:xfrm>
            <a:off x="4485432" y="4873178"/>
            <a:ext cx="2172639" cy="975411"/>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「年金収入</a:t>
            </a:r>
            <a:r>
              <a:rPr kumimoji="1" lang="en-US" altLang="ja-JP" sz="1200" b="1" baseline="30000" dirty="0">
                <a:solidFill>
                  <a:schemeClr val="tx1"/>
                </a:solidFill>
                <a:latin typeface="メイリオ" panose="020B0604030504040204" pitchFamily="50" charset="-128"/>
                <a:ea typeface="メイリオ" panose="020B0604030504040204" pitchFamily="50" charset="-128"/>
              </a:rPr>
              <a:t>※3</a:t>
            </a:r>
            <a:r>
              <a:rPr kumimoji="1" lang="en-US" altLang="ja-JP" sz="1200" b="1" dirty="0">
                <a:solidFill>
                  <a:schemeClr val="tx1"/>
                </a:solidFill>
                <a:latin typeface="メイリオ" panose="020B0604030504040204" pitchFamily="50" charset="-128"/>
                <a:ea typeface="メイリオ" panose="020B0604030504040204" pitchFamily="50" charset="-128"/>
              </a:rPr>
              <a:t>+</a:t>
            </a:r>
            <a:r>
              <a:rPr kumimoji="1" lang="ja-JP" altLang="en-US" sz="1200" b="1" dirty="0">
                <a:solidFill>
                  <a:schemeClr val="tx1"/>
                </a:solidFill>
                <a:latin typeface="メイリオ" panose="020B0604030504040204" pitchFamily="50" charset="-128"/>
                <a:ea typeface="メイリオ" panose="020B0604030504040204" pitchFamily="50" charset="-128"/>
              </a:rPr>
              <a:t>その他の</a:t>
            </a:r>
            <a:endParaRPr kumimoji="1" lang="en-US" altLang="ja-JP" sz="12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200" b="1" dirty="0">
                <a:solidFill>
                  <a:schemeClr val="tx1"/>
                </a:solidFill>
                <a:latin typeface="メイリオ" panose="020B0604030504040204" pitchFamily="50" charset="-128"/>
                <a:ea typeface="メイリオ" panose="020B0604030504040204" pitchFamily="50" charset="-128"/>
              </a:rPr>
              <a:t>合計所得金額</a:t>
            </a:r>
            <a:r>
              <a:rPr kumimoji="1" lang="en-US" altLang="ja-JP" sz="1200" b="1" baseline="30000" dirty="0">
                <a:solidFill>
                  <a:schemeClr val="tx1"/>
                </a:solidFill>
                <a:latin typeface="メイリオ" panose="020B0604030504040204" pitchFamily="50" charset="-128"/>
                <a:ea typeface="メイリオ" panose="020B0604030504040204" pitchFamily="50" charset="-128"/>
              </a:rPr>
              <a:t>※5</a:t>
            </a:r>
            <a:r>
              <a:rPr kumimoji="1" lang="ja-JP" altLang="en-US" sz="1200" b="1" dirty="0">
                <a:solidFill>
                  <a:schemeClr val="tx1"/>
                </a:solidFill>
                <a:latin typeface="メイリオ" panose="020B0604030504040204" pitchFamily="50" charset="-128"/>
                <a:ea typeface="メイリオ" panose="020B0604030504040204" pitchFamily="50" charset="-128"/>
              </a:rPr>
              <a:t>」の</a:t>
            </a:r>
            <a:endParaRPr kumimoji="1" lang="en-US" altLang="ja-JP" sz="12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200" b="1" dirty="0">
                <a:solidFill>
                  <a:schemeClr val="tx1"/>
                </a:solidFill>
                <a:latin typeface="メイリオ" panose="020B0604030504040204" pitchFamily="50" charset="-128"/>
                <a:ea typeface="メイリオ" panose="020B0604030504040204" pitchFamily="50" charset="-128"/>
              </a:rPr>
              <a:t>合計が</a:t>
            </a:r>
            <a:r>
              <a:rPr lang="en-US" altLang="ja-JP" sz="1200" b="1" dirty="0">
                <a:solidFill>
                  <a:schemeClr val="tx1"/>
                </a:solidFill>
                <a:latin typeface="メイリオ" panose="020B0604030504040204" pitchFamily="50" charset="-128"/>
                <a:ea typeface="メイリオ" panose="020B0604030504040204" pitchFamily="50" charset="-128"/>
              </a:rPr>
              <a:t>32</a:t>
            </a:r>
            <a:r>
              <a:rPr kumimoji="1" lang="en-US" altLang="ja-JP" sz="1200" b="1" dirty="0">
                <a:solidFill>
                  <a:schemeClr val="tx1"/>
                </a:solidFill>
                <a:latin typeface="メイリオ" panose="020B0604030504040204" pitchFamily="50" charset="-128"/>
                <a:ea typeface="メイリオ" panose="020B0604030504040204" pitchFamily="50" charset="-128"/>
              </a:rPr>
              <a:t>0</a:t>
            </a:r>
            <a:r>
              <a:rPr kumimoji="1" lang="ja-JP" altLang="en-US" sz="1200" b="1" dirty="0">
                <a:solidFill>
                  <a:schemeClr val="tx1"/>
                </a:solidFill>
                <a:latin typeface="メイリオ" panose="020B0604030504040204" pitchFamily="50" charset="-128"/>
                <a:ea typeface="メイリオ" panose="020B0604030504040204" pitchFamily="50" charset="-128"/>
              </a:rPr>
              <a:t>万円以上か</a:t>
            </a:r>
          </a:p>
        </p:txBody>
      </p:sp>
      <p:pic>
        <p:nvPicPr>
          <p:cNvPr id="36" name="図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0181" y="2598501"/>
            <a:ext cx="800758" cy="747708"/>
          </a:xfrm>
          <a:prstGeom prst="rect">
            <a:avLst/>
          </a:prstGeom>
        </p:spPr>
      </p:pic>
      <p:sp>
        <p:nvSpPr>
          <p:cNvPr id="37" name="テキスト ボックス 36"/>
          <p:cNvSpPr txBox="1"/>
          <p:nvPr/>
        </p:nvSpPr>
        <p:spPr>
          <a:xfrm>
            <a:off x="78725" y="7468942"/>
            <a:ext cx="6700548" cy="2152128"/>
          </a:xfrm>
          <a:prstGeom prst="rect">
            <a:avLst/>
          </a:prstGeom>
          <a:noFill/>
          <a:ln w="6350">
            <a:solidFill>
              <a:srgbClr val="103185"/>
            </a:solidFill>
            <a:prstDash val="dash"/>
          </a:ln>
        </p:spPr>
        <p:txBody>
          <a:bodyPr wrap="square" rtlCol="0" anchor="ctr">
            <a:spAutoFit/>
          </a:bodyPr>
          <a:lstStyle/>
          <a:p>
            <a:pPr>
              <a:lnSpc>
                <a:spcPct val="110000"/>
              </a:lnSpc>
              <a:spcBef>
                <a:spcPts val="600"/>
              </a:spcBef>
            </a:pPr>
            <a:r>
              <a:rPr kumimoji="1" lang="en-US" altLang="ja-JP" sz="1150" dirty="0">
                <a:latin typeface="メイリオ" panose="020B0604030504040204" pitchFamily="50" charset="-128"/>
                <a:ea typeface="メイリオ" panose="020B0604030504040204" pitchFamily="50" charset="-128"/>
              </a:rPr>
              <a:t>※1</a:t>
            </a:r>
            <a:r>
              <a:rPr kumimoji="1" lang="ja-JP" altLang="en-US" sz="1150" dirty="0">
                <a:latin typeface="メイリオ" panose="020B0604030504040204" pitchFamily="50" charset="-128"/>
                <a:ea typeface="メイリオ" panose="020B0604030504040204" pitchFamily="50" charset="-128"/>
              </a:rPr>
              <a:t>　後期高齢者医療の被保険者とは</a:t>
            </a:r>
            <a:br>
              <a:rPr kumimoji="1" lang="en-US" altLang="ja-JP" sz="1150" dirty="0">
                <a:latin typeface="メイリオ" panose="020B0604030504040204" pitchFamily="50" charset="-128"/>
                <a:ea typeface="メイリオ" panose="020B0604030504040204" pitchFamily="50" charset="-128"/>
              </a:rPr>
            </a:br>
            <a:r>
              <a:rPr kumimoji="1" lang="ja-JP" altLang="en-US" sz="1150" dirty="0">
                <a:latin typeface="メイリオ" panose="020B0604030504040204" pitchFamily="50" charset="-128"/>
                <a:ea typeface="メイリオ" panose="020B0604030504040204" pitchFamily="50" charset="-128"/>
              </a:rPr>
              <a:t>　　　</a:t>
            </a:r>
            <a:r>
              <a:rPr kumimoji="1" lang="en-US" altLang="ja-JP" sz="1150" dirty="0">
                <a:latin typeface="メイリオ" panose="020B0604030504040204" pitchFamily="50" charset="-128"/>
                <a:ea typeface="メイリオ" panose="020B0604030504040204" pitchFamily="50" charset="-128"/>
              </a:rPr>
              <a:t>75</a:t>
            </a:r>
            <a:r>
              <a:rPr kumimoji="1" lang="ja-JP" altLang="en-US" sz="1150" dirty="0">
                <a:latin typeface="メイリオ" panose="020B0604030504040204" pitchFamily="50" charset="-128"/>
                <a:ea typeface="メイリオ" panose="020B0604030504040204" pitchFamily="50" charset="-128"/>
              </a:rPr>
              <a:t>歳以上の方</a:t>
            </a:r>
            <a:r>
              <a:rPr lang="en-US" altLang="ja-JP" sz="1150" dirty="0">
                <a:latin typeface="メイリオ" panose="020B0604030504040204" pitchFamily="50" charset="-128"/>
                <a:ea typeface="メイリオ" panose="020B0604030504040204" pitchFamily="50" charset="-128"/>
              </a:rPr>
              <a:t>(65</a:t>
            </a:r>
            <a:r>
              <a:rPr lang="ja-JP" altLang="en-US" sz="1150" dirty="0">
                <a:latin typeface="メイリオ" panose="020B0604030504040204" pitchFamily="50" charset="-128"/>
                <a:ea typeface="メイリオ" panose="020B0604030504040204" pitchFamily="50" charset="-128"/>
              </a:rPr>
              <a:t>～</a:t>
            </a:r>
            <a:r>
              <a:rPr lang="en-US" altLang="ja-JP" sz="1150" dirty="0">
                <a:latin typeface="メイリオ" panose="020B0604030504040204" pitchFamily="50" charset="-128"/>
                <a:ea typeface="メイリオ" panose="020B0604030504040204" pitchFamily="50" charset="-128"/>
              </a:rPr>
              <a:t>74</a:t>
            </a:r>
            <a:r>
              <a:rPr lang="ja-JP" altLang="en-US" sz="1150" dirty="0">
                <a:latin typeface="メイリオ" panose="020B0604030504040204" pitchFamily="50" charset="-128"/>
                <a:ea typeface="メイリオ" panose="020B0604030504040204" pitchFamily="50" charset="-128"/>
              </a:rPr>
              <a:t>歳で一定の障害の状態にあると広域連合から認定を受けた方を含む</a:t>
            </a:r>
            <a:r>
              <a:rPr kumimoji="1" lang="en-US" altLang="ja-JP" sz="1150" dirty="0">
                <a:latin typeface="メイリオ" panose="020B0604030504040204" pitchFamily="50" charset="-128"/>
                <a:ea typeface="メイリオ" panose="020B0604030504040204" pitchFamily="50" charset="-128"/>
              </a:rPr>
              <a:t>)</a:t>
            </a:r>
          </a:p>
          <a:p>
            <a:pPr>
              <a:lnSpc>
                <a:spcPct val="110000"/>
              </a:lnSpc>
              <a:spcBef>
                <a:spcPts val="600"/>
              </a:spcBef>
            </a:pPr>
            <a:r>
              <a:rPr kumimoji="1" lang="en-US" altLang="ja-JP" sz="1150" dirty="0">
                <a:latin typeface="メイリオ" panose="020B0604030504040204" pitchFamily="50" charset="-128"/>
                <a:ea typeface="メイリオ" panose="020B0604030504040204" pitchFamily="50" charset="-128"/>
              </a:rPr>
              <a:t>※</a:t>
            </a:r>
            <a:r>
              <a:rPr lang="en-US" altLang="ja-JP" sz="1150" dirty="0">
                <a:latin typeface="メイリオ" panose="020B0604030504040204" pitchFamily="50" charset="-128"/>
                <a:ea typeface="メイリオ" panose="020B0604030504040204" pitchFamily="50" charset="-128"/>
              </a:rPr>
              <a:t>2</a:t>
            </a:r>
            <a:r>
              <a:rPr lang="ja-JP" altLang="en-US" sz="1150" dirty="0">
                <a:latin typeface="メイリオ" panose="020B0604030504040204" pitchFamily="50" charset="-128"/>
                <a:ea typeface="メイリオ" panose="020B0604030504040204" pitchFamily="50" charset="-128"/>
              </a:rPr>
              <a:t>　「</a:t>
            </a:r>
            <a:r>
              <a:rPr kumimoji="1" lang="ja-JP" altLang="en-US" sz="1150" dirty="0">
                <a:latin typeface="メイリオ" panose="020B0604030504040204" pitchFamily="50" charset="-128"/>
                <a:ea typeface="メイリオ" panose="020B0604030504040204" pitchFamily="50" charset="-128"/>
              </a:rPr>
              <a:t>課税所得」とは</a:t>
            </a:r>
            <a:br>
              <a:rPr kumimoji="1" lang="en-US" altLang="ja-JP" sz="1150" dirty="0">
                <a:latin typeface="メイリオ" panose="020B0604030504040204" pitchFamily="50" charset="-128"/>
                <a:ea typeface="メイリオ" panose="020B0604030504040204" pitchFamily="50" charset="-128"/>
              </a:rPr>
            </a:br>
            <a:r>
              <a:rPr kumimoji="1" lang="ja-JP" altLang="en-US" sz="1150" dirty="0">
                <a:latin typeface="メイリオ" panose="020B0604030504040204" pitchFamily="50" charset="-128"/>
                <a:ea typeface="メイリオ" panose="020B0604030504040204" pitchFamily="50" charset="-128"/>
              </a:rPr>
              <a:t>　　　住民税納税通知書の「課税標準」の額</a:t>
            </a:r>
            <a:r>
              <a:rPr kumimoji="1" lang="en-US" altLang="ja-JP" sz="1150" dirty="0">
                <a:latin typeface="メイリオ" panose="020B0604030504040204" pitchFamily="50" charset="-128"/>
                <a:ea typeface="メイリオ" panose="020B0604030504040204" pitchFamily="50" charset="-128"/>
              </a:rPr>
              <a:t>(</a:t>
            </a:r>
            <a:r>
              <a:rPr kumimoji="1" lang="ja-JP" altLang="en-US" sz="1150" dirty="0">
                <a:latin typeface="メイリオ" panose="020B0604030504040204" pitchFamily="50" charset="-128"/>
                <a:ea typeface="メイリオ" panose="020B0604030504040204" pitchFamily="50" charset="-128"/>
              </a:rPr>
              <a:t>前年の収入から、給与所得控除や公的年金等控除等、</a:t>
            </a:r>
            <a:br>
              <a:rPr kumimoji="1" lang="en-US" altLang="ja-JP" sz="1150" dirty="0">
                <a:latin typeface="メイリオ" panose="020B0604030504040204" pitchFamily="50" charset="-128"/>
                <a:ea typeface="メイリオ" panose="020B0604030504040204" pitchFamily="50" charset="-128"/>
              </a:rPr>
            </a:br>
            <a:r>
              <a:rPr kumimoji="1" lang="ja-JP" altLang="en-US" sz="1150" dirty="0">
                <a:latin typeface="メイリオ" panose="020B0604030504040204" pitchFamily="50" charset="-128"/>
                <a:ea typeface="メイリオ" panose="020B0604030504040204" pitchFamily="50" charset="-128"/>
              </a:rPr>
              <a:t>　　　所得控除</a:t>
            </a:r>
            <a:r>
              <a:rPr lang="en-US" altLang="ja-JP" sz="1150" dirty="0">
                <a:latin typeface="メイリオ" panose="020B0604030504040204" pitchFamily="50" charset="-128"/>
                <a:ea typeface="メイリオ" panose="020B0604030504040204" pitchFamily="50" charset="-128"/>
              </a:rPr>
              <a:t>(</a:t>
            </a:r>
            <a:r>
              <a:rPr lang="ja-JP" altLang="en-US" sz="1150" dirty="0">
                <a:latin typeface="メイリオ" panose="020B0604030504040204" pitchFamily="50" charset="-128"/>
                <a:ea typeface="メイリオ" panose="020B0604030504040204" pitchFamily="50" charset="-128"/>
              </a:rPr>
              <a:t>基礎控除や社会保険料控除等</a:t>
            </a:r>
            <a:r>
              <a:rPr lang="en-US" altLang="ja-JP" sz="1150" dirty="0">
                <a:latin typeface="メイリオ" panose="020B0604030504040204" pitchFamily="50" charset="-128"/>
                <a:ea typeface="メイリオ" panose="020B0604030504040204" pitchFamily="50" charset="-128"/>
              </a:rPr>
              <a:t>)</a:t>
            </a:r>
            <a:r>
              <a:rPr lang="ja-JP" altLang="en-US" sz="1150" dirty="0">
                <a:latin typeface="メイリオ" panose="020B0604030504040204" pitchFamily="50" charset="-128"/>
                <a:ea typeface="メイリオ" panose="020B0604030504040204" pitchFamily="50" charset="-128"/>
              </a:rPr>
              <a:t>等を差し引いた後の金額</a:t>
            </a:r>
            <a:r>
              <a:rPr kumimoji="1" lang="en-US" altLang="ja-JP" sz="1150" dirty="0">
                <a:latin typeface="メイリオ" panose="020B0604030504040204" pitchFamily="50" charset="-128"/>
                <a:ea typeface="メイリオ" panose="020B0604030504040204" pitchFamily="50" charset="-128"/>
              </a:rPr>
              <a:t>)</a:t>
            </a:r>
            <a:r>
              <a:rPr kumimoji="1" lang="ja-JP" altLang="en-US" sz="1150" dirty="0">
                <a:latin typeface="メイリオ" panose="020B0604030504040204" pitchFamily="50" charset="-128"/>
                <a:ea typeface="メイリオ" panose="020B0604030504040204" pitchFamily="50" charset="-128"/>
              </a:rPr>
              <a:t>です。</a:t>
            </a:r>
            <a:endParaRPr kumimoji="1" lang="en-US" altLang="ja-JP" sz="1150" dirty="0">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150" dirty="0">
                <a:latin typeface="メイリオ" panose="020B0604030504040204" pitchFamily="50" charset="-128"/>
                <a:ea typeface="メイリオ" panose="020B0604030504040204" pitchFamily="50" charset="-128"/>
              </a:rPr>
              <a:t>※3</a:t>
            </a:r>
            <a:r>
              <a:rPr lang="ja-JP" altLang="en-US" sz="1150" dirty="0">
                <a:latin typeface="メイリオ" panose="020B0604030504040204" pitchFamily="50" charset="-128"/>
                <a:ea typeface="メイリオ" panose="020B0604030504040204" pitchFamily="50" charset="-128"/>
              </a:rPr>
              <a:t>　「年金収入」には遺族年金や障害年金は含みません。</a:t>
            </a:r>
            <a:endParaRPr lang="en-US" altLang="ja-JP" sz="1150" dirty="0">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150" dirty="0">
                <a:latin typeface="メイリオ" panose="020B0604030504040204" pitchFamily="50" charset="-128"/>
                <a:ea typeface="メイリオ" panose="020B0604030504040204" pitchFamily="50" charset="-128"/>
              </a:rPr>
              <a:t>※4</a:t>
            </a:r>
            <a:r>
              <a:rPr lang="ja-JP" altLang="en-US" sz="1150" dirty="0">
                <a:latin typeface="メイリオ" panose="020B0604030504040204" pitchFamily="50" charset="-128"/>
                <a:ea typeface="メイリオ" panose="020B0604030504040204" pitchFamily="50" charset="-128"/>
              </a:rPr>
              <a:t>　課税所得</a:t>
            </a:r>
            <a:r>
              <a:rPr lang="en-US" altLang="ja-JP" sz="1150" dirty="0">
                <a:latin typeface="メイリオ" panose="020B0604030504040204" pitchFamily="50" charset="-128"/>
                <a:ea typeface="メイリオ" panose="020B0604030504040204" pitchFamily="50" charset="-128"/>
              </a:rPr>
              <a:t>145</a:t>
            </a:r>
            <a:r>
              <a:rPr lang="ja-JP" altLang="en-US" sz="1150" dirty="0">
                <a:latin typeface="メイリオ" panose="020B0604030504040204" pitchFamily="50" charset="-128"/>
                <a:ea typeface="メイリオ" panose="020B0604030504040204" pitchFamily="50" charset="-128"/>
              </a:rPr>
              <a:t>万円以上で、医療費の窓口負担割合が３割の方。</a:t>
            </a:r>
            <a:endParaRPr lang="en-US" altLang="ja-JP" sz="1150" dirty="0">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150" dirty="0">
                <a:latin typeface="メイリオ" panose="020B0604030504040204" pitchFamily="50" charset="-128"/>
                <a:ea typeface="メイリオ" panose="020B0604030504040204" pitchFamily="50" charset="-128"/>
              </a:rPr>
              <a:t>※5</a:t>
            </a:r>
            <a:r>
              <a:rPr lang="ja-JP" altLang="en-US" sz="1150" dirty="0">
                <a:latin typeface="メイリオ" panose="020B0604030504040204" pitchFamily="50" charset="-128"/>
                <a:ea typeface="メイリオ" panose="020B0604030504040204" pitchFamily="50" charset="-128"/>
              </a:rPr>
              <a:t>　「その他の合計所得金額」とは</a:t>
            </a:r>
            <a:br>
              <a:rPr lang="en-US" altLang="ja-JP" sz="1150" dirty="0">
                <a:latin typeface="メイリオ" panose="020B0604030504040204" pitchFamily="50" charset="-128"/>
                <a:ea typeface="メイリオ" panose="020B0604030504040204" pitchFamily="50" charset="-128"/>
              </a:rPr>
            </a:br>
            <a:r>
              <a:rPr lang="ja-JP" altLang="en-US" sz="1150" dirty="0">
                <a:latin typeface="メイリオ" panose="020B0604030504040204" pitchFamily="50" charset="-128"/>
                <a:ea typeface="メイリオ" panose="020B0604030504040204" pitchFamily="50" charset="-128"/>
              </a:rPr>
              <a:t>　　　事業収入や給与収入等から、必要経費や給与所得控除等を差し引いた後の金額のことです。</a:t>
            </a:r>
            <a:endParaRPr lang="en-US" altLang="ja-JP" sz="11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75895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1"/>
            <a:ext cx="6858000" cy="360000"/>
          </a:xfrm>
          <a:prstGeom prst="rect">
            <a:avLst/>
          </a:prstGeom>
          <a:solidFill>
            <a:srgbClr val="66FFFF"/>
          </a:solidFill>
        </p:spPr>
        <p:txBody>
          <a:bodyPr wrap="square" bIns="36000" rtlCol="0" anchor="ctr">
            <a:noAutofit/>
          </a:bodyPr>
          <a:lstStyle/>
          <a:p>
            <a:pPr algn="ctr">
              <a:lnSpc>
                <a:spcPct val="110000"/>
              </a:lnSpc>
            </a:pPr>
            <a:r>
              <a:rPr kumimoji="1" lang="ja-JP" altLang="en-US" sz="1600" b="1" dirty="0">
                <a:latin typeface="メイリオ" panose="020B0604030504040204" pitchFamily="50" charset="-128"/>
                <a:ea typeface="メイリオ" panose="020B0604030504040204" pitchFamily="50" charset="-128"/>
              </a:rPr>
              <a:t>窓口負担割合が２割となる方には 負担を抑える配慮措置があります</a:t>
            </a:r>
          </a:p>
        </p:txBody>
      </p:sp>
      <p:sp>
        <p:nvSpPr>
          <p:cNvPr id="4" name="テキスト ボックス 3"/>
          <p:cNvSpPr txBox="1"/>
          <p:nvPr/>
        </p:nvSpPr>
        <p:spPr>
          <a:xfrm>
            <a:off x="189000" y="500504"/>
            <a:ext cx="6480000" cy="1722010"/>
          </a:xfrm>
          <a:prstGeom prst="rect">
            <a:avLst/>
          </a:prstGeom>
          <a:noFill/>
        </p:spPr>
        <p:txBody>
          <a:bodyPr wrap="square" rtlCol="0">
            <a:spAutoFit/>
          </a:bodyPr>
          <a:lstStyle/>
          <a:p>
            <a:pPr marL="285750" indent="-285750">
              <a:lnSpc>
                <a:spcPct val="110000"/>
              </a:lnSpc>
              <a:spcBef>
                <a:spcPts val="300"/>
              </a:spcBef>
              <a:buClr>
                <a:schemeClr val="tx1"/>
              </a:buClr>
              <a:buFont typeface="Wingdings" panose="05000000000000000000" pitchFamily="2" charset="2"/>
              <a:buChar char="l"/>
            </a:pPr>
            <a:r>
              <a:rPr kumimoji="1" lang="en-US" altLang="ja-JP" sz="1400" b="1" dirty="0">
                <a:latin typeface="メイリオ" panose="020B0604030504040204" pitchFamily="50" charset="-128"/>
                <a:ea typeface="メイリオ" panose="020B0604030504040204" pitchFamily="50" charset="-128"/>
              </a:rPr>
              <a:t>20</a:t>
            </a:r>
            <a:r>
              <a:rPr lang="en-US" altLang="ja-JP" sz="1400" b="1" dirty="0">
                <a:latin typeface="メイリオ" panose="020B0604030504040204" pitchFamily="50" charset="-128"/>
                <a:ea typeface="メイリオ" panose="020B0604030504040204" pitchFamily="50" charset="-128"/>
              </a:rPr>
              <a:t>22</a:t>
            </a:r>
            <a:r>
              <a:rPr kumimoji="1" lang="ja-JP" altLang="en-US" sz="1400" b="1" dirty="0">
                <a:latin typeface="メイリオ" panose="020B0604030504040204" pitchFamily="50" charset="-128"/>
                <a:ea typeface="メイリオ" panose="020B0604030504040204" pitchFamily="50" charset="-128"/>
              </a:rPr>
              <a:t>年</a:t>
            </a:r>
            <a:r>
              <a:rPr lang="en-US" altLang="ja-JP" sz="1400" b="1" dirty="0">
                <a:latin typeface="メイリオ" panose="020B0604030504040204" pitchFamily="50" charset="-128"/>
                <a:ea typeface="メイリオ" panose="020B0604030504040204" pitchFamily="50" charset="-128"/>
              </a:rPr>
              <a:t>10</a:t>
            </a:r>
            <a:r>
              <a:rPr kumimoji="1" lang="ja-JP" altLang="en-US" sz="1400" b="1" dirty="0">
                <a:latin typeface="メイリオ" panose="020B0604030504040204" pitchFamily="50" charset="-128"/>
                <a:ea typeface="メイリオ" panose="020B0604030504040204" pitchFamily="50" charset="-128"/>
              </a:rPr>
              <a:t>月１日の施行後３年間</a:t>
            </a:r>
            <a:r>
              <a:rPr kumimoji="1" lang="en-US" altLang="ja-JP" sz="1400" b="1" dirty="0">
                <a:latin typeface="メイリオ" panose="020B0604030504040204" pitchFamily="50" charset="-128"/>
                <a:ea typeface="メイリオ" panose="020B0604030504040204" pitchFamily="50" charset="-128"/>
              </a:rPr>
              <a:t>(2025</a:t>
            </a:r>
            <a:r>
              <a:rPr kumimoji="1" lang="ja-JP" altLang="en-US" sz="1400" b="1" dirty="0">
                <a:latin typeface="メイリオ" panose="020B0604030504040204" pitchFamily="50" charset="-128"/>
                <a:ea typeface="メイリオ" panose="020B0604030504040204" pitchFamily="50" charset="-128"/>
              </a:rPr>
              <a:t>年９月</a:t>
            </a:r>
            <a:r>
              <a:rPr lang="en-US" altLang="ja-JP" sz="1400" b="1" dirty="0">
                <a:latin typeface="メイリオ" panose="020B0604030504040204" pitchFamily="50" charset="-128"/>
                <a:ea typeface="メイリオ" panose="020B0604030504040204" pitchFamily="50" charset="-128"/>
              </a:rPr>
              <a:t>30</a:t>
            </a:r>
            <a:r>
              <a:rPr kumimoji="1" lang="ja-JP" altLang="en-US" sz="1400" b="1" dirty="0">
                <a:latin typeface="メイリオ" panose="020B0604030504040204" pitchFamily="50" charset="-128"/>
                <a:ea typeface="メイリオ" panose="020B0604030504040204" pitchFamily="50" charset="-128"/>
              </a:rPr>
              <a:t>日まで</a:t>
            </a: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は、</a:t>
            </a:r>
            <a:br>
              <a:rPr kumimoji="1" lang="en-US" altLang="ja-JP" sz="1400" b="1" dirty="0">
                <a:latin typeface="メイリオ" panose="020B0604030504040204" pitchFamily="50" charset="-128"/>
                <a:ea typeface="メイリオ" panose="020B0604030504040204" pitchFamily="50" charset="-128"/>
              </a:rPr>
            </a:br>
            <a:r>
              <a:rPr kumimoji="1" lang="ja-JP" altLang="en-US" sz="1400" b="1" dirty="0">
                <a:latin typeface="メイリオ" panose="020B0604030504040204" pitchFamily="50" charset="-128"/>
                <a:ea typeface="メイリオ" panose="020B0604030504040204" pitchFamily="50" charset="-128"/>
              </a:rPr>
              <a:t>２割負担となる方について、１か月の外来医療の窓口負担割合の引き上げ</a:t>
            </a:r>
            <a:br>
              <a:rPr kumimoji="1" lang="en-US" altLang="ja-JP" sz="1400" b="1" dirty="0">
                <a:latin typeface="メイリオ" panose="020B0604030504040204" pitchFamily="50" charset="-128"/>
                <a:ea typeface="メイリオ" panose="020B0604030504040204" pitchFamily="50" charset="-128"/>
              </a:rPr>
            </a:br>
            <a:r>
              <a:rPr kumimoji="1" lang="ja-JP" altLang="en-US" sz="1400" b="1" dirty="0">
                <a:latin typeface="メイリオ" panose="020B0604030504040204" pitchFamily="50" charset="-128"/>
                <a:ea typeface="メイリオ" panose="020B0604030504040204" pitchFamily="50" charset="-128"/>
              </a:rPr>
              <a:t>に伴う負担増加額を</a:t>
            </a:r>
            <a:r>
              <a:rPr kumimoji="1" lang="en-US" altLang="ja-JP" sz="1400" b="1" dirty="0">
                <a:latin typeface="メイリオ" panose="020B0604030504040204" pitchFamily="50" charset="-128"/>
                <a:ea typeface="メイリオ" panose="020B0604030504040204" pitchFamily="50" charset="-128"/>
              </a:rPr>
              <a:t>3,000</a:t>
            </a:r>
            <a:r>
              <a:rPr kumimoji="1" lang="ja-JP" altLang="en-US" sz="1400" b="1" dirty="0">
                <a:latin typeface="メイリオ" panose="020B0604030504040204" pitchFamily="50" charset="-128"/>
                <a:ea typeface="メイリオ" panose="020B0604030504040204" pitchFamily="50" charset="-128"/>
              </a:rPr>
              <a:t>円までに抑えます</a:t>
            </a:r>
            <a:r>
              <a:rPr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入院の医療費は対象外</a:t>
            </a: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err="1">
                <a:latin typeface="メイリオ" panose="020B0604030504040204" pitchFamily="50" charset="-128"/>
                <a:ea typeface="メイリオ" panose="020B0604030504040204" pitchFamily="50" charset="-128"/>
              </a:rPr>
              <a:t>。</a:t>
            </a:r>
            <a:endParaRPr kumimoji="1" lang="en-US" altLang="ja-JP" sz="1400" b="1" dirty="0">
              <a:latin typeface="メイリオ" panose="020B0604030504040204" pitchFamily="50" charset="-128"/>
              <a:ea typeface="メイリオ" panose="020B0604030504040204" pitchFamily="50" charset="-128"/>
            </a:endParaRPr>
          </a:p>
          <a:p>
            <a:pPr>
              <a:lnSpc>
                <a:spcPct val="110000"/>
              </a:lnSpc>
              <a:buClr>
                <a:srgbClr val="103185"/>
              </a:buClr>
            </a:pPr>
            <a:r>
              <a:rPr lang="ja-JP" altLang="en-US" sz="105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同一の医療機関での受診については、上限額以上窓口で支払わなくてよい取扱い。</a:t>
            </a:r>
          </a:p>
          <a:p>
            <a:pPr>
              <a:lnSpc>
                <a:spcPct val="110000"/>
              </a:lnSpc>
              <a:buClr>
                <a:srgbClr val="103185"/>
              </a:buClr>
            </a:pPr>
            <a:r>
              <a:rPr lang="ja-JP" altLang="en-US" sz="1100" dirty="0">
                <a:latin typeface="メイリオ" panose="020B0604030504040204" pitchFamily="50" charset="-128"/>
                <a:ea typeface="メイリオ" panose="020B0604030504040204" pitchFamily="50" charset="-128"/>
              </a:rPr>
              <a:t>　　　そうでない場合では、１か月の負担増を</a:t>
            </a:r>
            <a:r>
              <a:rPr lang="en-US" altLang="ja-JP" sz="1100" dirty="0">
                <a:latin typeface="メイリオ" panose="020B0604030504040204" pitchFamily="50" charset="-128"/>
                <a:ea typeface="メイリオ" panose="020B0604030504040204" pitchFamily="50" charset="-128"/>
              </a:rPr>
              <a:t>3,000</a:t>
            </a:r>
            <a:r>
              <a:rPr lang="ja-JP" altLang="en-US" sz="1100" dirty="0">
                <a:latin typeface="メイリオ" panose="020B0604030504040204" pitchFamily="50" charset="-128"/>
                <a:ea typeface="メイリオ" panose="020B0604030504040204" pitchFamily="50" charset="-128"/>
              </a:rPr>
              <a:t>円までに抑えるための差額を払い戻し。</a:t>
            </a:r>
            <a:endParaRPr kumimoji="1" lang="en-US" altLang="ja-JP" sz="1100" dirty="0">
              <a:latin typeface="メイリオ" panose="020B0604030504040204" pitchFamily="50" charset="-128"/>
              <a:ea typeface="メイリオ" panose="020B0604030504040204" pitchFamily="50" charset="-128"/>
            </a:endParaRPr>
          </a:p>
          <a:p>
            <a:pPr marL="285750" indent="-285750">
              <a:lnSpc>
                <a:spcPct val="110000"/>
              </a:lnSpc>
              <a:spcBef>
                <a:spcPts val="300"/>
              </a:spcBef>
              <a:buClr>
                <a:schemeClr val="tx1"/>
              </a:buClr>
              <a:buFont typeface="Wingdings" panose="05000000000000000000" pitchFamily="2" charset="2"/>
              <a:buChar char="l"/>
            </a:pPr>
            <a:r>
              <a:rPr kumimoji="1" lang="ja-JP" altLang="en-US" sz="1400" b="1" dirty="0">
                <a:latin typeface="メイリオ" panose="020B0604030504040204" pitchFamily="50" charset="-128"/>
                <a:ea typeface="メイリオ" panose="020B0604030504040204" pitchFamily="50" charset="-128"/>
              </a:rPr>
              <a:t>配慮措置の適用で払い戻しとなる方は、高額療養費として、</a:t>
            </a:r>
            <a:br>
              <a:rPr kumimoji="1" lang="en-US" altLang="ja-JP" sz="1400" b="1" dirty="0">
                <a:latin typeface="メイリオ" panose="020B0604030504040204" pitchFamily="50" charset="-128"/>
                <a:ea typeface="メイリオ" panose="020B0604030504040204" pitchFamily="50" charset="-128"/>
              </a:rPr>
            </a:br>
            <a:r>
              <a:rPr kumimoji="1" lang="ja-JP" altLang="en-US" sz="1400" b="1" dirty="0">
                <a:latin typeface="メイリオ" panose="020B0604030504040204" pitchFamily="50" charset="-128"/>
                <a:ea typeface="メイリオ" panose="020B0604030504040204" pitchFamily="50" charset="-128"/>
              </a:rPr>
              <a:t>事前に登録されている高額療養費の口座へ後日払い戻します。</a:t>
            </a:r>
          </a:p>
        </p:txBody>
      </p:sp>
      <p:sp>
        <p:nvSpPr>
          <p:cNvPr id="5" name="テキスト ボックス 4"/>
          <p:cNvSpPr txBox="1"/>
          <p:nvPr/>
        </p:nvSpPr>
        <p:spPr>
          <a:xfrm>
            <a:off x="188856" y="2230892"/>
            <a:ext cx="3790781" cy="329321"/>
          </a:xfrm>
          <a:prstGeom prst="rect">
            <a:avLst/>
          </a:prstGeom>
          <a:noFill/>
          <a:ln>
            <a:noFill/>
          </a:ln>
        </p:spPr>
        <p:txBody>
          <a:bodyPr wrap="none" rtlCol="0">
            <a:spAutoFit/>
          </a:bodyPr>
          <a:lstStyle/>
          <a:p>
            <a:pPr>
              <a:lnSpc>
                <a:spcPct val="110000"/>
              </a:lnSpc>
            </a:pPr>
            <a:r>
              <a:rPr kumimoji="1" lang="en-US" altLang="ja-JP" sz="1400" b="1" spc="80" dirty="0">
                <a:solidFill>
                  <a:srgbClr val="103185"/>
                </a:solidFill>
                <a:latin typeface="メイリオ" panose="020B0604030504040204" pitchFamily="50" charset="-128"/>
                <a:ea typeface="メイリオ" panose="020B0604030504040204" pitchFamily="50" charset="-128"/>
              </a:rPr>
              <a:t>【</a:t>
            </a:r>
            <a:r>
              <a:rPr kumimoji="1" lang="ja-JP" altLang="en-US" sz="1400" b="1" spc="80" dirty="0">
                <a:solidFill>
                  <a:srgbClr val="103185"/>
                </a:solidFill>
                <a:latin typeface="メイリオ" panose="020B0604030504040204" pitchFamily="50" charset="-128"/>
                <a:ea typeface="メイリオ" panose="020B0604030504040204" pitchFamily="50" charset="-128"/>
              </a:rPr>
              <a:t>配慮措置が適用される場合の計算方法</a:t>
            </a:r>
            <a:r>
              <a:rPr lang="en-US" altLang="ja-JP" sz="1400" b="1" spc="80" dirty="0">
                <a:solidFill>
                  <a:srgbClr val="103185"/>
                </a:solidFill>
                <a:latin typeface="メイリオ" panose="020B0604030504040204" pitchFamily="50" charset="-128"/>
                <a:ea typeface="メイリオ" panose="020B0604030504040204" pitchFamily="50" charset="-128"/>
              </a:rPr>
              <a:t>】</a:t>
            </a:r>
            <a:endParaRPr kumimoji="1" lang="ja-JP" altLang="en-US" sz="1400" b="1" spc="80" dirty="0">
              <a:solidFill>
                <a:srgbClr val="103185"/>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75691" y="2491505"/>
            <a:ext cx="3374642" cy="295466"/>
          </a:xfrm>
          <a:prstGeom prst="rect">
            <a:avLst/>
          </a:prstGeom>
          <a:noFill/>
        </p:spPr>
        <p:txBody>
          <a:bodyPr wrap="none" rtlCol="0">
            <a:spAutoFit/>
          </a:bodyPr>
          <a:lstStyle/>
          <a:p>
            <a:pPr>
              <a:lnSpc>
                <a:spcPct val="110000"/>
              </a:lnSpc>
            </a:pPr>
            <a:r>
              <a:rPr kumimoji="1" lang="ja-JP" altLang="en-US" sz="1200" dirty="0">
                <a:latin typeface="メイリオ" panose="020B0604030504040204" pitchFamily="50" charset="-128"/>
                <a:ea typeface="メイリオ" panose="020B0604030504040204" pitchFamily="50" charset="-128"/>
              </a:rPr>
              <a:t>例：１か月の医療費全体額が</a:t>
            </a:r>
            <a:r>
              <a:rPr kumimoji="1" lang="en-US" altLang="ja-JP" sz="1200" b="1" dirty="0">
                <a:latin typeface="メイリオ" panose="020B0604030504040204" pitchFamily="50" charset="-128"/>
                <a:ea typeface="メイリオ" panose="020B0604030504040204" pitchFamily="50" charset="-128"/>
              </a:rPr>
              <a:t>50</a:t>
            </a:r>
            <a:r>
              <a:rPr lang="en-US" altLang="ja-JP" sz="1200" b="1" dirty="0">
                <a:latin typeface="メイリオ" panose="020B0604030504040204" pitchFamily="50" charset="-128"/>
                <a:ea typeface="メイリオ" panose="020B0604030504040204" pitchFamily="50" charset="-128"/>
              </a:rPr>
              <a:t>,000</a:t>
            </a:r>
            <a:r>
              <a:rPr lang="ja-JP" altLang="en-US" sz="1200" b="1" dirty="0">
                <a:latin typeface="メイリオ" panose="020B0604030504040204" pitchFamily="50" charset="-128"/>
                <a:ea typeface="メイリオ" panose="020B0604030504040204" pitchFamily="50" charset="-128"/>
              </a:rPr>
              <a:t>円</a:t>
            </a:r>
            <a:r>
              <a:rPr lang="ja-JP" altLang="en-US" sz="1200" dirty="0">
                <a:latin typeface="メイリオ" panose="020B0604030504040204" pitchFamily="50" charset="-128"/>
                <a:ea typeface="メイリオ" panose="020B0604030504040204" pitchFamily="50" charset="-128"/>
              </a:rPr>
              <a:t>の場合</a:t>
            </a:r>
            <a:endParaRPr kumimoji="1" lang="ja-JP" altLang="en-US" sz="1200" dirty="0">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360290136"/>
              </p:ext>
            </p:extLst>
          </p:nvPr>
        </p:nvGraphicFramePr>
        <p:xfrm>
          <a:off x="401090" y="2820928"/>
          <a:ext cx="3307310" cy="1728000"/>
        </p:xfrm>
        <a:graphic>
          <a:graphicData uri="http://schemas.openxmlformats.org/drawingml/2006/table">
            <a:tbl>
              <a:tblPr firstRow="1" bandRow="1">
                <a:tableStyleId>{5C22544A-7EE6-4342-B048-85BDC9FD1C3A}</a:tableStyleId>
              </a:tblPr>
              <a:tblGrid>
                <a:gridCol w="2318131">
                  <a:extLst>
                    <a:ext uri="{9D8B030D-6E8A-4147-A177-3AD203B41FA5}">
                      <a16:colId xmlns:a16="http://schemas.microsoft.com/office/drawing/2014/main" val="1771596356"/>
                    </a:ext>
                  </a:extLst>
                </a:gridCol>
                <a:gridCol w="989179">
                  <a:extLst>
                    <a:ext uri="{9D8B030D-6E8A-4147-A177-3AD203B41FA5}">
                      <a16:colId xmlns:a16="http://schemas.microsoft.com/office/drawing/2014/main" val="674040548"/>
                    </a:ext>
                  </a:extLst>
                </a:gridCol>
              </a:tblGrid>
              <a:tr h="345600">
                <a:tc>
                  <a:txBody>
                    <a:bodyPr/>
                    <a:lstStyle/>
                    <a:p>
                      <a:r>
                        <a:rPr kumimoji="1" lang="ja-JP" altLang="en-US" sz="1200" b="1" dirty="0">
                          <a:solidFill>
                            <a:schemeClr val="tx1"/>
                          </a:solidFill>
                          <a:latin typeface="メイリオ" panose="020B0604030504040204" pitchFamily="50" charset="-128"/>
                          <a:ea typeface="メイリオ" panose="020B0604030504040204" pitchFamily="50" charset="-128"/>
                        </a:rPr>
                        <a:t>窓口負担割合１割のとき　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1" dirty="0">
                          <a:solidFill>
                            <a:schemeClr val="tx1"/>
                          </a:solidFill>
                          <a:latin typeface="メイリオ" panose="020B0604030504040204" pitchFamily="50" charset="-128"/>
                          <a:ea typeface="メイリオ" panose="020B0604030504040204" pitchFamily="50" charset="-128"/>
                        </a:rPr>
                        <a:t>5,000</a:t>
                      </a:r>
                      <a:r>
                        <a:rPr kumimoji="1" lang="ja-JP" altLang="en-US" sz="1200" b="1" dirty="0">
                          <a:solidFill>
                            <a:schemeClr val="tx1"/>
                          </a:solidFill>
                          <a:latin typeface="メイリオ" panose="020B0604030504040204" pitchFamily="50" charset="-128"/>
                          <a:ea typeface="メイリオ" panose="020B0604030504040204" pitchFamily="50"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5650230"/>
                  </a:ext>
                </a:extLst>
              </a:tr>
              <a:tr h="345600">
                <a:tc>
                  <a:txBody>
                    <a:bodyPr/>
                    <a:lstStyle/>
                    <a:p>
                      <a:r>
                        <a:rPr kumimoji="1" lang="ja-JP" altLang="en-US" sz="1200" b="1" dirty="0">
                          <a:solidFill>
                            <a:schemeClr val="tx1"/>
                          </a:solidFill>
                          <a:latin typeface="メイリオ" panose="020B0604030504040204" pitchFamily="50" charset="-128"/>
                          <a:ea typeface="メイリオ" panose="020B0604030504040204" pitchFamily="50" charset="-128"/>
                        </a:rPr>
                        <a:t>窓口負担割合２割のとき　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1" dirty="0">
                          <a:solidFill>
                            <a:schemeClr val="tx1"/>
                          </a:solidFill>
                          <a:latin typeface="メイリオ" panose="020B0604030504040204" pitchFamily="50" charset="-128"/>
                          <a:ea typeface="メイリオ" panose="020B0604030504040204" pitchFamily="50" charset="-128"/>
                        </a:rPr>
                        <a:t>10,000</a:t>
                      </a:r>
                      <a:r>
                        <a:rPr kumimoji="1" lang="ja-JP" altLang="en-US" sz="1200" b="1" dirty="0">
                          <a:solidFill>
                            <a:schemeClr val="tx1"/>
                          </a:solidFill>
                          <a:latin typeface="メイリオ" panose="020B0604030504040204" pitchFamily="50" charset="-128"/>
                          <a:ea typeface="メイリオ" panose="020B0604030504040204" pitchFamily="50"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4799850"/>
                  </a:ext>
                </a:extLst>
              </a:tr>
              <a:tr h="345600">
                <a:tc>
                  <a:txBody>
                    <a:bodyPr/>
                    <a:lstStyle/>
                    <a:p>
                      <a:r>
                        <a:rPr kumimoji="1" lang="ja-JP" altLang="en-US" sz="1200" b="1" dirty="0">
                          <a:solidFill>
                            <a:schemeClr val="tx1"/>
                          </a:solidFill>
                          <a:latin typeface="メイリオ" panose="020B0604030504040204" pitchFamily="50" charset="-128"/>
                          <a:ea typeface="メイリオ" panose="020B0604030504040204" pitchFamily="50" charset="-128"/>
                        </a:rPr>
                        <a:t>負担増　③（②－①）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F3B9"/>
                    </a:solidFill>
                  </a:tcPr>
                </a:tc>
                <a:tc>
                  <a:txBody>
                    <a:bodyPr/>
                    <a:lstStyle/>
                    <a:p>
                      <a:pPr algn="r"/>
                      <a:r>
                        <a:rPr kumimoji="1" lang="en-US" altLang="ja-JP" sz="1200" b="1" dirty="0">
                          <a:solidFill>
                            <a:schemeClr val="tx1"/>
                          </a:solidFill>
                          <a:latin typeface="メイリオ" panose="020B0604030504040204" pitchFamily="50" charset="-128"/>
                          <a:ea typeface="メイリオ" panose="020B0604030504040204" pitchFamily="50" charset="-128"/>
                        </a:rPr>
                        <a:t>5,000</a:t>
                      </a:r>
                      <a:r>
                        <a:rPr kumimoji="1" lang="ja-JP" altLang="en-US" sz="1200" b="1" dirty="0">
                          <a:solidFill>
                            <a:schemeClr val="tx1"/>
                          </a:solidFill>
                          <a:latin typeface="メイリオ" panose="020B0604030504040204" pitchFamily="50" charset="-128"/>
                          <a:ea typeface="メイリオ" panose="020B0604030504040204" pitchFamily="50"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F3B9"/>
                    </a:solidFill>
                  </a:tcPr>
                </a:tc>
                <a:extLst>
                  <a:ext uri="{0D108BD9-81ED-4DB2-BD59-A6C34878D82A}">
                    <a16:rowId xmlns:a16="http://schemas.microsoft.com/office/drawing/2014/main" val="3928971208"/>
                  </a:ext>
                </a:extLst>
              </a:tr>
              <a:tr h="345600">
                <a:tc>
                  <a:txBody>
                    <a:bodyPr/>
                    <a:lstStyle/>
                    <a:p>
                      <a:r>
                        <a:rPr kumimoji="1" lang="ja-JP" altLang="en-US" sz="1200" b="1" dirty="0">
                          <a:solidFill>
                            <a:schemeClr val="tx1"/>
                          </a:solidFill>
                          <a:latin typeface="メイリオ" panose="020B0604030504040204" pitchFamily="50" charset="-128"/>
                          <a:ea typeface="メイリオ" panose="020B0604030504040204" pitchFamily="50" charset="-128"/>
                        </a:rPr>
                        <a:t>窓口負担増の上限　④</a:t>
                      </a:r>
                      <a:endParaRPr kumimoji="1" lang="en-US" altLang="ja-JP"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DB4D6D"/>
                      </a:solidFill>
                      <a:prstDash val="solid"/>
                      <a:round/>
                      <a:headEnd type="none" w="med" len="med"/>
                      <a:tailEnd type="none" w="med" len="med"/>
                    </a:lnB>
                    <a:solidFill>
                      <a:srgbClr val="FDF3B9"/>
                    </a:solidFill>
                  </a:tcPr>
                </a:tc>
                <a:tc>
                  <a:txBody>
                    <a:bodyPr/>
                    <a:lstStyle/>
                    <a:p>
                      <a:pPr algn="r"/>
                      <a:r>
                        <a:rPr kumimoji="1" lang="en-US" altLang="ja-JP" sz="1200" b="1" dirty="0">
                          <a:solidFill>
                            <a:schemeClr val="tx1"/>
                          </a:solidFill>
                          <a:latin typeface="メイリオ" panose="020B0604030504040204" pitchFamily="50" charset="-128"/>
                          <a:ea typeface="メイリオ" panose="020B0604030504040204" pitchFamily="50" charset="-128"/>
                        </a:rPr>
                        <a:t>3,000</a:t>
                      </a:r>
                      <a:r>
                        <a:rPr kumimoji="1" lang="ja-JP" altLang="en-US" sz="1200" b="1" dirty="0">
                          <a:solidFill>
                            <a:schemeClr val="tx1"/>
                          </a:solidFill>
                          <a:latin typeface="メイリオ" panose="020B0604030504040204" pitchFamily="50" charset="-128"/>
                          <a:ea typeface="メイリオ" panose="020B0604030504040204" pitchFamily="50"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DB4D6D"/>
                      </a:solidFill>
                      <a:prstDash val="solid"/>
                      <a:round/>
                      <a:headEnd type="none" w="med" len="med"/>
                      <a:tailEnd type="none" w="med" len="med"/>
                    </a:lnB>
                    <a:solidFill>
                      <a:srgbClr val="FDF3B9"/>
                    </a:solidFill>
                  </a:tcPr>
                </a:tc>
                <a:extLst>
                  <a:ext uri="{0D108BD9-81ED-4DB2-BD59-A6C34878D82A}">
                    <a16:rowId xmlns:a16="http://schemas.microsoft.com/office/drawing/2014/main" val="1515120976"/>
                  </a:ext>
                </a:extLst>
              </a:tr>
              <a:tr h="345600">
                <a:tc>
                  <a:txBody>
                    <a:bodyPr/>
                    <a:lstStyle/>
                    <a:p>
                      <a:r>
                        <a:rPr kumimoji="1" lang="ja-JP" altLang="en-US" sz="1200" b="1" dirty="0">
                          <a:solidFill>
                            <a:schemeClr val="tx1"/>
                          </a:solidFill>
                          <a:latin typeface="メイリオ" panose="020B0604030504040204" pitchFamily="50" charset="-128"/>
                          <a:ea typeface="メイリオ" panose="020B0604030504040204" pitchFamily="50" charset="-128"/>
                        </a:rPr>
                        <a:t>払い戻し等</a:t>
                      </a:r>
                      <a:r>
                        <a:rPr kumimoji="1" lang="ja-JP" altLang="en-US" sz="1200" b="1" baseline="0" dirty="0">
                          <a:solidFill>
                            <a:schemeClr val="tx1"/>
                          </a:solidFill>
                          <a:latin typeface="メイリオ" panose="020B0604030504040204" pitchFamily="50" charset="-128"/>
                          <a:ea typeface="メイリオ" panose="020B0604030504040204" pitchFamily="50" charset="-128"/>
                        </a:rPr>
                        <a:t> </a:t>
                      </a:r>
                      <a:r>
                        <a:rPr kumimoji="1" lang="ja-JP" altLang="en-US" sz="1200" b="1" dirty="0">
                          <a:solidFill>
                            <a:schemeClr val="tx1"/>
                          </a:solidFill>
                          <a:latin typeface="メイリオ" panose="020B0604030504040204" pitchFamily="50" charset="-128"/>
                          <a:ea typeface="メイリオ" panose="020B0604030504040204" pitchFamily="50" charset="-128"/>
                        </a:rPr>
                        <a:t>（③－④）</a:t>
                      </a:r>
                    </a:p>
                  </a:txBody>
                  <a:tcPr anchor="ctr">
                    <a:lnL w="38100" cap="flat" cmpd="sng" algn="ctr">
                      <a:solidFill>
                        <a:srgbClr val="DB4D6D"/>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DB4D6D"/>
                      </a:solidFill>
                      <a:prstDash val="solid"/>
                      <a:round/>
                      <a:headEnd type="none" w="med" len="med"/>
                      <a:tailEnd type="none" w="med" len="med"/>
                    </a:lnT>
                    <a:lnB w="38100" cap="flat" cmpd="sng" algn="ctr">
                      <a:solidFill>
                        <a:srgbClr val="DB4D6D"/>
                      </a:solidFill>
                      <a:prstDash val="solid"/>
                      <a:round/>
                      <a:headEnd type="none" w="med" len="med"/>
                      <a:tailEnd type="none" w="med" len="med"/>
                    </a:lnB>
                    <a:noFill/>
                  </a:tcPr>
                </a:tc>
                <a:tc>
                  <a:txBody>
                    <a:bodyPr/>
                    <a:lstStyle/>
                    <a:p>
                      <a:pPr algn="r"/>
                      <a:r>
                        <a:rPr kumimoji="1" lang="en-US" altLang="ja-JP" sz="1200" b="1" dirty="0">
                          <a:solidFill>
                            <a:schemeClr val="tx1"/>
                          </a:solidFill>
                          <a:latin typeface="メイリオ" panose="020B0604030504040204" pitchFamily="50" charset="-128"/>
                          <a:ea typeface="メイリオ" panose="020B0604030504040204" pitchFamily="50" charset="-128"/>
                        </a:rPr>
                        <a:t>2,000</a:t>
                      </a:r>
                      <a:r>
                        <a:rPr kumimoji="1" lang="ja-JP" altLang="en-US" sz="1200" b="1" dirty="0">
                          <a:solidFill>
                            <a:schemeClr val="tx1"/>
                          </a:solidFill>
                          <a:latin typeface="メイリオ" panose="020B0604030504040204" pitchFamily="50" charset="-128"/>
                          <a:ea typeface="メイリオ" panose="020B0604030504040204" pitchFamily="50" charset="-128"/>
                        </a:rPr>
                        <a:t>円</a:t>
                      </a:r>
                    </a:p>
                  </a:txBody>
                  <a:tcPr anchor="ctr">
                    <a:lnL w="12700" cap="flat" cmpd="sng" algn="ctr">
                      <a:solidFill>
                        <a:schemeClr val="tx1"/>
                      </a:solidFill>
                      <a:prstDash val="solid"/>
                      <a:round/>
                      <a:headEnd type="none" w="med" len="med"/>
                      <a:tailEnd type="none" w="med" len="med"/>
                    </a:lnL>
                    <a:lnR w="38100" cap="flat" cmpd="sng" algn="ctr">
                      <a:solidFill>
                        <a:srgbClr val="DB4D6D"/>
                      </a:solidFill>
                      <a:prstDash val="solid"/>
                      <a:round/>
                      <a:headEnd type="none" w="med" len="med"/>
                      <a:tailEnd type="none" w="med" len="med"/>
                    </a:lnR>
                    <a:lnT w="38100" cap="flat" cmpd="sng" algn="ctr">
                      <a:solidFill>
                        <a:srgbClr val="DB4D6D"/>
                      </a:solidFill>
                      <a:prstDash val="solid"/>
                      <a:round/>
                      <a:headEnd type="none" w="med" len="med"/>
                      <a:tailEnd type="none" w="med" len="med"/>
                    </a:lnT>
                    <a:lnB w="38100" cap="flat" cmpd="sng" algn="ctr">
                      <a:solidFill>
                        <a:srgbClr val="DB4D6D"/>
                      </a:solidFill>
                      <a:prstDash val="solid"/>
                      <a:round/>
                      <a:headEnd type="none" w="med" len="med"/>
                      <a:tailEnd type="none" w="med" len="med"/>
                    </a:lnB>
                    <a:noFill/>
                  </a:tcPr>
                </a:tc>
                <a:extLst>
                  <a:ext uri="{0D108BD9-81ED-4DB2-BD59-A6C34878D82A}">
                    <a16:rowId xmlns:a16="http://schemas.microsoft.com/office/drawing/2014/main" val="83578125"/>
                  </a:ext>
                </a:extLst>
              </a:tr>
            </a:tbl>
          </a:graphicData>
        </a:graphic>
      </p:graphicFrame>
      <p:sp>
        <p:nvSpPr>
          <p:cNvPr id="8" name="四角形吹き出し 7"/>
          <p:cNvSpPr/>
          <p:nvPr/>
        </p:nvSpPr>
        <p:spPr>
          <a:xfrm>
            <a:off x="4206761" y="2757500"/>
            <a:ext cx="2271406" cy="985980"/>
          </a:xfrm>
          <a:prstGeom prst="wedgeRectCallout">
            <a:avLst>
              <a:gd name="adj1" fmla="val -65028"/>
              <a:gd name="adj2" fmla="val 107769"/>
            </a:avLst>
          </a:prstGeom>
          <a:noFill/>
          <a:ln w="381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spcBef>
                <a:spcPts val="600"/>
              </a:spcBef>
            </a:pPr>
            <a:r>
              <a:rPr kumimoji="1" lang="ja-JP" altLang="en-US" sz="1600" b="1" dirty="0">
                <a:solidFill>
                  <a:srgbClr val="103185"/>
                </a:solidFill>
                <a:latin typeface="メイリオ" panose="020B0604030504040204" pitchFamily="50" charset="-128"/>
                <a:ea typeface="メイリオ" panose="020B0604030504040204" pitchFamily="50" charset="-128"/>
              </a:rPr>
              <a:t>配慮措置</a:t>
            </a:r>
            <a:br>
              <a:rPr kumimoji="1" lang="en-US" altLang="ja-JP" sz="1200" dirty="0">
                <a:solidFill>
                  <a:schemeClr val="tx1"/>
                </a:solidFill>
                <a:latin typeface="メイリオ" panose="020B0604030504040204" pitchFamily="50" charset="-128"/>
                <a:ea typeface="メイリオ" panose="020B0604030504040204" pitchFamily="50" charset="-128"/>
              </a:rPr>
            </a:br>
            <a:r>
              <a:rPr kumimoji="1" lang="ja-JP" altLang="en-US" sz="1200" dirty="0">
                <a:solidFill>
                  <a:schemeClr val="tx1"/>
                </a:solidFill>
                <a:latin typeface="メイリオ" panose="020B0604030504040204" pitchFamily="50" charset="-128"/>
                <a:ea typeface="メイリオ" panose="020B0604030504040204" pitchFamily="50" charset="-128"/>
              </a:rPr>
              <a:t>１か月</a:t>
            </a:r>
            <a:r>
              <a:rPr lang="ja-JP" altLang="en-US" sz="1200" dirty="0">
                <a:solidFill>
                  <a:schemeClr val="tx1"/>
                </a:solidFill>
                <a:latin typeface="メイリオ" panose="020B0604030504040204" pitchFamily="50" charset="-128"/>
                <a:ea typeface="メイリオ" panose="020B0604030504040204" pitchFamily="50" charset="-128"/>
              </a:rPr>
              <a:t> </a:t>
            </a:r>
            <a:r>
              <a:rPr kumimoji="1" lang="en-US" altLang="ja-JP" sz="1200" dirty="0">
                <a:solidFill>
                  <a:schemeClr val="tx1"/>
                </a:solidFill>
                <a:latin typeface="メイリオ" panose="020B0604030504040204" pitchFamily="50" charset="-128"/>
                <a:ea typeface="メイリオ" panose="020B0604030504040204" pitchFamily="50" charset="-128"/>
              </a:rPr>
              <a:t>5</a:t>
            </a:r>
            <a:r>
              <a:rPr lang="en-US" altLang="ja-JP" sz="1200" dirty="0">
                <a:solidFill>
                  <a:schemeClr val="tx1"/>
                </a:solidFill>
                <a:latin typeface="メイリオ" panose="020B0604030504040204" pitchFamily="50" charset="-128"/>
                <a:ea typeface="メイリオ" panose="020B0604030504040204" pitchFamily="50" charset="-128"/>
              </a:rPr>
              <a:t>,000</a:t>
            </a:r>
            <a:r>
              <a:rPr lang="ja-JP" altLang="en-US" sz="1200" dirty="0">
                <a:solidFill>
                  <a:schemeClr val="tx1"/>
                </a:solidFill>
                <a:latin typeface="メイリオ" panose="020B0604030504040204" pitchFamily="50" charset="-128"/>
                <a:ea typeface="メイリオ" panose="020B0604030504040204" pitchFamily="50" charset="-128"/>
              </a:rPr>
              <a:t>円の負担増を</a:t>
            </a:r>
            <a:br>
              <a:rPr lang="en-US" altLang="ja-JP" sz="1200" dirty="0">
                <a:solidFill>
                  <a:schemeClr val="tx1"/>
                </a:solidFill>
                <a:latin typeface="メイリオ" panose="020B0604030504040204" pitchFamily="50" charset="-128"/>
                <a:ea typeface="メイリオ" panose="020B0604030504040204" pitchFamily="50" charset="-128"/>
              </a:rPr>
            </a:br>
            <a:r>
              <a:rPr lang="en-US" altLang="ja-JP" sz="1200" dirty="0">
                <a:solidFill>
                  <a:schemeClr val="tx1"/>
                </a:solidFill>
                <a:latin typeface="メイリオ" panose="020B0604030504040204" pitchFamily="50" charset="-128"/>
                <a:ea typeface="メイリオ" panose="020B0604030504040204" pitchFamily="50" charset="-128"/>
              </a:rPr>
              <a:t>3,000</a:t>
            </a:r>
            <a:r>
              <a:rPr lang="ja-JP" altLang="en-US" sz="1200" dirty="0">
                <a:solidFill>
                  <a:schemeClr val="tx1"/>
                </a:solidFill>
                <a:latin typeface="メイリオ" panose="020B0604030504040204" pitchFamily="50" charset="-128"/>
                <a:ea typeface="メイリオ" panose="020B0604030504040204" pitchFamily="50" charset="-128"/>
              </a:rPr>
              <a:t>円までに抑えます。</a:t>
            </a: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p:cNvSpPr/>
          <p:nvPr/>
        </p:nvSpPr>
        <p:spPr>
          <a:xfrm>
            <a:off x="175806" y="7484943"/>
            <a:ext cx="6106473" cy="1938391"/>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bIns="36000" rtlCol="0" anchor="b"/>
          <a:lstStyle/>
          <a:p>
            <a:pPr>
              <a:lnSpc>
                <a:spcPct val="110000"/>
              </a:lnSpc>
              <a:spcBef>
                <a:spcPts val="600"/>
              </a:spcBef>
              <a:buClr>
                <a:schemeClr val="accent1"/>
              </a:buClr>
            </a:pPr>
            <a:r>
              <a:rPr kumimoji="1" lang="ja-JP" altLang="en-US" sz="1600" b="1" dirty="0">
                <a:latin typeface="メイリオ" panose="020B0604030504040204" pitchFamily="50" charset="-128"/>
                <a:ea typeface="メイリオ" panose="020B0604030504040204" pitchFamily="50" charset="-128"/>
              </a:rPr>
              <a:t>医療費窓口負担割合の見直しに関するお問い合わせ</a:t>
            </a:r>
          </a:p>
          <a:p>
            <a:pPr>
              <a:lnSpc>
                <a:spcPct val="110000"/>
              </a:lnSpc>
              <a:spcBef>
                <a:spcPts val="600"/>
              </a:spcBef>
              <a:buClr>
                <a:schemeClr val="accent1"/>
              </a:buClr>
            </a:pPr>
            <a:r>
              <a:rPr lang="ja-JP" altLang="en-US" sz="1400" dirty="0">
                <a:solidFill>
                  <a:schemeClr val="tx1"/>
                </a:solidFill>
                <a:latin typeface="メイリオ" panose="020B0604030504040204" pitchFamily="50" charset="-128"/>
                <a:ea typeface="メイリオ" panose="020B0604030504040204" pitchFamily="50" charset="-128"/>
              </a:rPr>
              <a:t>●今回の制度改正の見直しの背景等に関するご質問等</a:t>
            </a:r>
            <a:endParaRPr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buClr>
                <a:schemeClr val="accent1"/>
              </a:buClr>
            </a:pPr>
            <a:r>
              <a:rPr lang="ja-JP" altLang="en-US" sz="1400" dirty="0">
                <a:solidFill>
                  <a:schemeClr val="tx1"/>
                </a:solidFill>
                <a:latin typeface="メイリオ" panose="020B0604030504040204" pitchFamily="50" charset="-128"/>
                <a:ea typeface="メイリオ" panose="020B0604030504040204" pitchFamily="50" charset="-128"/>
              </a:rPr>
              <a:t>   厚生労働省コールセンター　℡ </a:t>
            </a:r>
            <a:r>
              <a:rPr lang="en-US" altLang="ja-JP" sz="1400" dirty="0">
                <a:solidFill>
                  <a:schemeClr val="tx1"/>
                </a:solidFill>
                <a:latin typeface="メイリオ" panose="020B0604030504040204" pitchFamily="50" charset="-128"/>
                <a:ea typeface="メイリオ" panose="020B0604030504040204" pitchFamily="50" charset="-128"/>
              </a:rPr>
              <a:t>0120-002-719</a:t>
            </a:r>
            <a:r>
              <a:rPr lang="zh-TW" altLang="en-US" sz="1400" dirty="0">
                <a:solidFill>
                  <a:schemeClr val="tx1"/>
                </a:solidFill>
                <a:latin typeface="メイリオ" panose="020B0604030504040204" pitchFamily="50" charset="-128"/>
                <a:ea typeface="メイリオ" panose="020B0604030504040204" pitchFamily="50" charset="-128"/>
              </a:rPr>
              <a:t>（通話料無料）</a:t>
            </a:r>
          </a:p>
          <a:p>
            <a:pPr>
              <a:lnSpc>
                <a:spcPct val="110000"/>
              </a:lnSpc>
              <a:spcBef>
                <a:spcPts val="600"/>
              </a:spcBef>
              <a:buClr>
                <a:schemeClr val="accent1"/>
              </a:buClr>
            </a:pPr>
            <a:r>
              <a:rPr lang="ja-JP" altLang="en-US" sz="1400" dirty="0">
                <a:solidFill>
                  <a:schemeClr val="tx1"/>
                </a:solidFill>
                <a:latin typeface="メイリオ" panose="020B0604030504040204" pitchFamily="50" charset="-128"/>
                <a:ea typeface="メイリオ" panose="020B0604030504040204" pitchFamily="50" charset="-128"/>
              </a:rPr>
              <a:t>　月曜日～土曜日（日曜・祝日除く）　</a:t>
            </a:r>
            <a:r>
              <a:rPr lang="en-US" altLang="ja-JP" sz="1400" dirty="0">
                <a:solidFill>
                  <a:schemeClr val="tx1"/>
                </a:solidFill>
                <a:latin typeface="メイリオ" panose="020B0604030504040204" pitchFamily="50" charset="-128"/>
                <a:ea typeface="メイリオ" panose="020B0604030504040204" pitchFamily="50" charset="-128"/>
              </a:rPr>
              <a:t>9</a:t>
            </a:r>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00</a:t>
            </a:r>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18</a:t>
            </a:r>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00</a:t>
            </a:r>
          </a:p>
          <a:p>
            <a:pPr>
              <a:lnSpc>
                <a:spcPct val="110000"/>
              </a:lnSpc>
              <a:spcBef>
                <a:spcPts val="600"/>
              </a:spcBef>
              <a:buClr>
                <a:schemeClr val="accent1"/>
              </a:buClr>
            </a:pPr>
            <a:r>
              <a:rPr lang="ja-JP" altLang="en-US" sz="1400" dirty="0">
                <a:solidFill>
                  <a:schemeClr val="tx1"/>
                </a:solidFill>
                <a:latin typeface="メイリオ" panose="020B0604030504040204" pitchFamily="50" charset="-128"/>
                <a:ea typeface="メイリオ" panose="020B0604030504040204" pitchFamily="50" charset="-128"/>
              </a:rPr>
              <a:t>●医療費窓口負担割合・被保険者証等に関するお問い合わせ</a:t>
            </a:r>
          </a:p>
          <a:p>
            <a:pPr>
              <a:lnSpc>
                <a:spcPct val="110000"/>
              </a:lnSpc>
              <a:spcBef>
                <a:spcPts val="600"/>
              </a:spcBef>
              <a:buClr>
                <a:schemeClr val="accent1"/>
              </a:buClr>
            </a:pPr>
            <a:r>
              <a:rPr lang="ja-JP" altLang="en-US" sz="1400" dirty="0">
                <a:solidFill>
                  <a:schemeClr val="tx1"/>
                </a:solidFill>
                <a:latin typeface="メイリオ" panose="020B0604030504040204" pitchFamily="50" charset="-128"/>
                <a:ea typeface="メイリオ" panose="020B0604030504040204" pitchFamily="50" charset="-128"/>
              </a:rPr>
              <a:t>  ・奈良県後期高齢者医療広域連合　℡ </a:t>
            </a:r>
            <a:r>
              <a:rPr lang="en-US" altLang="ja-JP" sz="1400" dirty="0">
                <a:solidFill>
                  <a:schemeClr val="tx1"/>
                </a:solidFill>
                <a:latin typeface="メイリオ" panose="020B0604030504040204" pitchFamily="50" charset="-128"/>
                <a:ea typeface="メイリオ" panose="020B0604030504040204" pitchFamily="50" charset="-128"/>
              </a:rPr>
              <a:t>0744-29-8430</a:t>
            </a:r>
          </a:p>
          <a:p>
            <a:pPr>
              <a:lnSpc>
                <a:spcPct val="110000"/>
              </a:lnSpc>
              <a:spcBef>
                <a:spcPts val="600"/>
              </a:spcBef>
              <a:buClr>
                <a:schemeClr val="accent1"/>
              </a:buClr>
            </a:pPr>
            <a:r>
              <a:rPr lang="ja-JP" altLang="en-US" sz="1400" dirty="0">
                <a:solidFill>
                  <a:schemeClr val="tx1"/>
                </a:solidFill>
                <a:latin typeface="メイリオ" panose="020B0604030504040204" pitchFamily="50" charset="-128"/>
                <a:ea typeface="メイリオ" panose="020B0604030504040204" pitchFamily="50" charset="-128"/>
              </a:rPr>
              <a:t>  ・天理市　保険医療課　福祉医療係　 ℡ </a:t>
            </a:r>
            <a:r>
              <a:rPr lang="en-US" altLang="ja-JP" sz="1400" dirty="0">
                <a:solidFill>
                  <a:schemeClr val="tx1"/>
                </a:solidFill>
                <a:latin typeface="メイリオ" panose="020B0604030504040204" pitchFamily="50" charset="-128"/>
                <a:ea typeface="メイリオ" panose="020B0604030504040204" pitchFamily="50" charset="-128"/>
              </a:rPr>
              <a:t>0743-63-1001</a:t>
            </a:r>
          </a:p>
        </p:txBody>
      </p:sp>
      <p:pic>
        <p:nvPicPr>
          <p:cNvPr id="12" name="図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0914" y="8758394"/>
            <a:ext cx="1757085" cy="1140978"/>
          </a:xfrm>
          <a:prstGeom prst="rect">
            <a:avLst/>
          </a:prstGeom>
        </p:spPr>
      </p:pic>
      <p:sp>
        <p:nvSpPr>
          <p:cNvPr id="15" name="テキスト ボックス 14"/>
          <p:cNvSpPr txBox="1"/>
          <p:nvPr/>
        </p:nvSpPr>
        <p:spPr>
          <a:xfrm>
            <a:off x="0" y="4743139"/>
            <a:ext cx="6858000" cy="360000"/>
          </a:xfrm>
          <a:prstGeom prst="rect">
            <a:avLst/>
          </a:prstGeom>
          <a:solidFill>
            <a:srgbClr val="66FFFF"/>
          </a:solidFill>
        </p:spPr>
        <p:txBody>
          <a:bodyPr wrap="square" bIns="36000" rtlCol="0" anchor="ctr">
            <a:noAutofit/>
          </a:bodyPr>
          <a:lstStyle/>
          <a:p>
            <a:pPr>
              <a:lnSpc>
                <a:spcPct val="110000"/>
              </a:lnSpc>
            </a:pPr>
            <a:r>
              <a:rPr kumimoji="1" lang="ja-JP" altLang="en-US" sz="1600" b="1" dirty="0">
                <a:latin typeface="メイリオ" panose="020B0604030504040204" pitchFamily="50" charset="-128"/>
                <a:ea typeface="メイリオ" panose="020B0604030504040204" pitchFamily="50" charset="-128"/>
              </a:rPr>
              <a:t>　 </a:t>
            </a:r>
            <a:r>
              <a:rPr kumimoji="1" lang="en-US" altLang="ja-JP" sz="1600" b="1" dirty="0">
                <a:latin typeface="メイリオ" panose="020B0604030504040204" pitchFamily="50" charset="-128"/>
                <a:ea typeface="メイリオ" panose="020B0604030504040204" pitchFamily="50" charset="-128"/>
              </a:rPr>
              <a:t>20</a:t>
            </a:r>
            <a:r>
              <a:rPr lang="en-US" altLang="ja-JP" sz="1600" b="1" dirty="0">
                <a:latin typeface="メイリオ" panose="020B0604030504040204" pitchFamily="50" charset="-128"/>
                <a:ea typeface="メイリオ" panose="020B0604030504040204" pitchFamily="50" charset="-128"/>
              </a:rPr>
              <a:t>22</a:t>
            </a:r>
            <a:r>
              <a:rPr kumimoji="1" lang="ja-JP" altLang="en-US" sz="1600" b="1" dirty="0">
                <a:latin typeface="メイリオ" panose="020B0604030504040204" pitchFamily="50" charset="-128"/>
                <a:ea typeface="メイリオ" panose="020B0604030504040204" pitchFamily="50" charset="-128"/>
              </a:rPr>
              <a:t>年</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令和４年</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度の被保険者証の発送について</a:t>
            </a:r>
          </a:p>
        </p:txBody>
      </p:sp>
      <p:sp>
        <p:nvSpPr>
          <p:cNvPr id="16" name="テキスト ボックス 15"/>
          <p:cNvSpPr txBox="1"/>
          <p:nvPr/>
        </p:nvSpPr>
        <p:spPr>
          <a:xfrm>
            <a:off x="182376" y="5211660"/>
            <a:ext cx="6327600" cy="1706621"/>
          </a:xfrm>
          <a:prstGeom prst="rect">
            <a:avLst/>
          </a:prstGeom>
          <a:noFill/>
        </p:spPr>
        <p:txBody>
          <a:bodyPr wrap="square" rtlCol="0">
            <a:spAutoFit/>
          </a:bodyPr>
          <a:lstStyle/>
          <a:p>
            <a:pPr>
              <a:lnSpc>
                <a:spcPct val="110000"/>
              </a:lnSpc>
              <a:spcBef>
                <a:spcPts val="300"/>
              </a:spcBef>
              <a:buClr>
                <a:schemeClr val="tx1"/>
              </a:buClr>
            </a:pPr>
            <a:r>
              <a:rPr kumimoji="1" lang="en-US" altLang="ja-JP" sz="1400" b="1" dirty="0">
                <a:latin typeface="メイリオ" panose="020B0604030504040204" pitchFamily="50" charset="-128"/>
                <a:ea typeface="メイリオ" panose="020B0604030504040204" pitchFamily="50" charset="-128"/>
              </a:rPr>
              <a:t>2022</a:t>
            </a:r>
            <a:r>
              <a:rPr kumimoji="1" lang="ja-JP" altLang="en-US" sz="1400" b="1" dirty="0">
                <a:latin typeface="メイリオ" panose="020B0604030504040204" pitchFamily="50" charset="-128"/>
                <a:ea typeface="メイリオ" panose="020B0604030504040204" pitchFamily="50" charset="-128"/>
              </a:rPr>
              <a:t>年</a:t>
            </a: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令和４年</a:t>
            </a: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度の被保険者証は、年２回発送となります。</a:t>
            </a:r>
            <a:endParaRPr kumimoji="1" lang="en-US" altLang="ja-JP" sz="1400" b="1" dirty="0">
              <a:latin typeface="メイリオ" panose="020B0604030504040204" pitchFamily="50" charset="-128"/>
              <a:ea typeface="メイリオ" panose="020B0604030504040204" pitchFamily="50" charset="-128"/>
            </a:endParaRPr>
          </a:p>
          <a:p>
            <a:pPr>
              <a:lnSpc>
                <a:spcPct val="110000"/>
              </a:lnSpc>
              <a:spcBef>
                <a:spcPts val="300"/>
              </a:spcBef>
              <a:buClr>
                <a:schemeClr val="tx1"/>
              </a:buClr>
            </a:pPr>
            <a:r>
              <a:rPr lang="ja-JP" altLang="en-US" sz="1400" dirty="0">
                <a:latin typeface="メイリオ" panose="020B0604030504040204" pitchFamily="50" charset="-128"/>
                <a:ea typeface="メイリオ" panose="020B0604030504040204" pitchFamily="50" charset="-128"/>
              </a:rPr>
              <a:t>● </a:t>
            </a:r>
            <a:r>
              <a:rPr kumimoji="1" lang="ja-JP" altLang="en-US" sz="1400" b="1" dirty="0">
                <a:latin typeface="メイリオ" panose="020B0604030504040204" pitchFamily="50" charset="-128"/>
                <a:ea typeface="メイリオ" panose="020B0604030504040204" pitchFamily="50" charset="-128"/>
              </a:rPr>
              <a:t>１回目は７月下旬ごろに、令和４年８月１日からお使いいただける令和</a:t>
            </a:r>
            <a:endParaRPr kumimoji="1" lang="en-US" altLang="ja-JP" sz="1400" b="1" dirty="0">
              <a:latin typeface="メイリオ" panose="020B0604030504040204" pitchFamily="50" charset="-128"/>
              <a:ea typeface="メイリオ" panose="020B0604030504040204" pitchFamily="50" charset="-128"/>
            </a:endParaRPr>
          </a:p>
          <a:p>
            <a:pPr>
              <a:lnSpc>
                <a:spcPct val="110000"/>
              </a:lnSpc>
              <a:spcBef>
                <a:spcPts val="300"/>
              </a:spcBef>
              <a:buClr>
                <a:schemeClr val="tx1"/>
              </a:buClr>
            </a:pPr>
            <a:r>
              <a:rPr kumimoji="1" lang="ja-JP" altLang="en-US" sz="1400" b="1" dirty="0">
                <a:latin typeface="メイリオ" panose="020B0604030504040204" pitchFamily="50" charset="-128"/>
                <a:ea typeface="メイリオ" panose="020B0604030504040204" pitchFamily="50" charset="-128"/>
              </a:rPr>
              <a:t>　 ４年９月３０日（有効期限）までの被保険者証を発送いたします。</a:t>
            </a:r>
            <a:endParaRPr kumimoji="1" lang="en-US" altLang="ja-JP" sz="1400" b="1" dirty="0">
              <a:latin typeface="メイリオ" panose="020B0604030504040204" pitchFamily="50" charset="-128"/>
              <a:ea typeface="メイリオ" panose="020B0604030504040204" pitchFamily="50" charset="-128"/>
            </a:endParaRPr>
          </a:p>
          <a:p>
            <a:pPr>
              <a:lnSpc>
                <a:spcPct val="110000"/>
              </a:lnSpc>
              <a:spcBef>
                <a:spcPts val="300"/>
              </a:spcBef>
              <a:buClr>
                <a:schemeClr val="tx1"/>
              </a:buClr>
            </a:pPr>
            <a:r>
              <a:rPr lang="ja-JP" altLang="en-US" sz="1400" dirty="0">
                <a:latin typeface="メイリオ" panose="020B0604030504040204" pitchFamily="50" charset="-128"/>
                <a:ea typeface="メイリオ" panose="020B0604030504040204" pitchFamily="50" charset="-128"/>
              </a:rPr>
              <a:t>● </a:t>
            </a:r>
            <a:r>
              <a:rPr kumimoji="1" lang="ja-JP" altLang="en-US" sz="1400" b="1" dirty="0">
                <a:latin typeface="メイリオ" panose="020B0604030504040204" pitchFamily="50" charset="-128"/>
                <a:ea typeface="メイリオ" panose="020B0604030504040204" pitchFamily="50" charset="-128"/>
              </a:rPr>
              <a:t>２回目は９月下旬ごろに、制度の施行日である令和４年１０月１日から</a:t>
            </a:r>
            <a:endParaRPr kumimoji="1" lang="en-US" altLang="ja-JP" sz="1400" b="1" dirty="0">
              <a:latin typeface="メイリオ" panose="020B0604030504040204" pitchFamily="50" charset="-128"/>
              <a:ea typeface="メイリオ" panose="020B0604030504040204" pitchFamily="50" charset="-128"/>
            </a:endParaRPr>
          </a:p>
          <a:p>
            <a:pPr>
              <a:lnSpc>
                <a:spcPct val="110000"/>
              </a:lnSpc>
              <a:spcBef>
                <a:spcPts val="300"/>
              </a:spcBef>
              <a:buClr>
                <a:schemeClr val="tx1"/>
              </a:buClr>
            </a:pPr>
            <a:r>
              <a:rPr kumimoji="1" lang="ja-JP" altLang="en-US" sz="1400" b="1" dirty="0">
                <a:latin typeface="メイリオ" panose="020B0604030504040204" pitchFamily="50" charset="-128"/>
                <a:ea typeface="メイリオ" panose="020B0604030504040204" pitchFamily="50" charset="-128"/>
              </a:rPr>
              <a:t>　  お使いいただける令和５年７月３１日（有効期限）までの被保険者証を</a:t>
            </a:r>
            <a:endParaRPr kumimoji="1" lang="en-US" altLang="ja-JP" sz="1400" b="1" dirty="0">
              <a:latin typeface="メイリオ" panose="020B0604030504040204" pitchFamily="50" charset="-128"/>
              <a:ea typeface="メイリオ" panose="020B0604030504040204" pitchFamily="50" charset="-128"/>
            </a:endParaRPr>
          </a:p>
          <a:p>
            <a:pPr>
              <a:lnSpc>
                <a:spcPct val="110000"/>
              </a:lnSpc>
              <a:spcBef>
                <a:spcPts val="300"/>
              </a:spcBef>
              <a:buClr>
                <a:schemeClr val="tx1"/>
              </a:buClr>
            </a:pPr>
            <a:r>
              <a:rPr kumimoji="1" lang="ja-JP" altLang="en-US" sz="1400" b="1" dirty="0">
                <a:latin typeface="メイリオ" panose="020B0604030504040204" pitchFamily="50" charset="-128"/>
                <a:ea typeface="メイリオ" panose="020B0604030504040204" pitchFamily="50" charset="-128"/>
              </a:rPr>
              <a:t>　  発送いたします。</a:t>
            </a:r>
            <a:endParaRPr kumimoji="1" lang="en-US" altLang="ja-JP" sz="1400"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6624" y="7047361"/>
            <a:ext cx="6858000" cy="360000"/>
          </a:xfrm>
          <a:prstGeom prst="rect">
            <a:avLst/>
          </a:prstGeom>
          <a:solidFill>
            <a:srgbClr val="66FFFF"/>
          </a:solidFill>
        </p:spPr>
        <p:txBody>
          <a:bodyPr wrap="square" bIns="36000" rtlCol="0" anchor="ctr">
            <a:noAutofit/>
          </a:bodyPr>
          <a:lstStyle/>
          <a:p>
            <a:pPr>
              <a:lnSpc>
                <a:spcPct val="110000"/>
              </a:lnSpc>
            </a:pPr>
            <a:r>
              <a:rPr kumimoji="1" lang="ja-JP" altLang="en-US" sz="1600" b="1" dirty="0">
                <a:latin typeface="メイリオ" panose="020B0604030504040204" pitchFamily="50" charset="-128"/>
                <a:ea typeface="メイリオ" panose="020B0604030504040204" pitchFamily="50" charset="-128"/>
              </a:rPr>
              <a:t>　 お問い合わせ</a:t>
            </a:r>
          </a:p>
        </p:txBody>
      </p:sp>
    </p:spTree>
    <p:extLst>
      <p:ext uri="{BB962C8B-B14F-4D97-AF65-F5344CB8AC3E}">
        <p14:creationId xmlns:p14="http://schemas.microsoft.com/office/powerpoint/2010/main" val="4449582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834</TotalTime>
  <Words>514</Words>
  <Application>Microsoft Office PowerPoint</Application>
  <PresentationFormat>A4 210 x 297 mm</PresentationFormat>
  <Paragraphs>99</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メイリオ</vt:lpstr>
      <vt:lpstr>Arial</vt:lpstr>
      <vt:lpstr>Calibri</vt:lpstr>
      <vt:lpstr>Calibri Light</vt:lpstr>
      <vt:lpstr>Wingdings</vt:lpstr>
      <vt:lpstr>Office テーマ</vt:lpstr>
      <vt:lpstr>　2022年(令和４年)10月１日から、  　後期高齢者医療制度の窓口負担割合が一部変わります。</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後期高齢者医療制度の窓口負担割合が変わります</dc:title>
  <dc:creator>Windows User</dc:creator>
  <cp:lastModifiedBy>Administrator</cp:lastModifiedBy>
  <cp:revision>30</cp:revision>
  <cp:lastPrinted>2022-01-24T02:13:55Z</cp:lastPrinted>
  <dcterms:created xsi:type="dcterms:W3CDTF">2022-01-20T02:02:11Z</dcterms:created>
  <dcterms:modified xsi:type="dcterms:W3CDTF">2022-03-17T04:07:17Z</dcterms:modified>
</cp:coreProperties>
</file>